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52"/>
  </p:notesMasterIdLst>
  <p:sldIdLst>
    <p:sldId id="256" r:id="rId2"/>
    <p:sldId id="345" r:id="rId3"/>
    <p:sldId id="346" r:id="rId4"/>
    <p:sldId id="311" r:id="rId5"/>
    <p:sldId id="258" r:id="rId6"/>
    <p:sldId id="261" r:id="rId7"/>
    <p:sldId id="347" r:id="rId8"/>
    <p:sldId id="263" r:id="rId9"/>
    <p:sldId id="348" r:id="rId10"/>
    <p:sldId id="356" r:id="rId11"/>
    <p:sldId id="361" r:id="rId12"/>
    <p:sldId id="362" r:id="rId13"/>
    <p:sldId id="363" r:id="rId14"/>
    <p:sldId id="364" r:id="rId15"/>
    <p:sldId id="365" r:id="rId16"/>
    <p:sldId id="366" r:id="rId17"/>
    <p:sldId id="367" r:id="rId18"/>
    <p:sldId id="368" r:id="rId19"/>
    <p:sldId id="369" r:id="rId20"/>
    <p:sldId id="370" r:id="rId21"/>
    <p:sldId id="371" r:id="rId22"/>
    <p:sldId id="360" r:id="rId23"/>
    <p:sldId id="273" r:id="rId24"/>
    <p:sldId id="350" r:id="rId25"/>
    <p:sldId id="275" r:id="rId26"/>
    <p:sldId id="313" r:id="rId27"/>
    <p:sldId id="312" r:id="rId28"/>
    <p:sldId id="314" r:id="rId29"/>
    <p:sldId id="372" r:id="rId30"/>
    <p:sldId id="373" r:id="rId31"/>
    <p:sldId id="278" r:id="rId32"/>
    <p:sldId id="357" r:id="rId33"/>
    <p:sldId id="315" r:id="rId34"/>
    <p:sldId id="316" r:id="rId35"/>
    <p:sldId id="317" r:id="rId36"/>
    <p:sldId id="318" r:id="rId37"/>
    <p:sldId id="319" r:id="rId38"/>
    <p:sldId id="330" r:id="rId39"/>
    <p:sldId id="358" r:id="rId40"/>
    <p:sldId id="320" r:id="rId41"/>
    <p:sldId id="321" r:id="rId42"/>
    <p:sldId id="322" r:id="rId43"/>
    <p:sldId id="324" r:id="rId44"/>
    <p:sldId id="325" r:id="rId45"/>
    <p:sldId id="331" r:id="rId46"/>
    <p:sldId id="353" r:id="rId47"/>
    <p:sldId id="329" r:id="rId48"/>
    <p:sldId id="332" r:id="rId49"/>
    <p:sldId id="354" r:id="rId50"/>
    <p:sldId id="359" r:id="rId5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-912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471655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94f82a0b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94f82a0bd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157d03485c9_2_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157d03485c9_2_9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157d03485c9_2_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157d03485c9_2_9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52a7caf94b_1_19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52a7caf94b_1_19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52a7caf94b_1_19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52a7caf94b_1_19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52a7caf94b_1_19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52a7caf94b_1_19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52a7caf94b_1_19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52a7caf94b_1_19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157d03485c9_2_10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157d03485c9_2_10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157d03485c9_2_10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157d03485c9_2_10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157d03485c9_2_10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157d03485c9_2_10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157d03485c9_2_10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157d03485c9_2_10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94f82a0b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94f82a0bd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157d03485c9_2_10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157d03485c9_2_10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157d03485c9_2_10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157d03485c9_2_10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94f82a0b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94f82a0bd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94f82a0b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94f82a0bd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94f82a0b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94f82a0bd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94f82a0b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94f82a0bd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5207a1783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5207a1783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5207a17831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5207a17831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5207a17831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5207a17831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52a7caf94b_1_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52a7caf94b_1_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57d03485c9_2_9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57d03485c9_2_9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57d03485c9_2_9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57d03485c9_2_9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558550" y="1096050"/>
            <a:ext cx="4026900" cy="23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000"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558550" y="3545000"/>
            <a:ext cx="4026900" cy="43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_1_4_2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5"/>
          <p:cNvSpPr txBox="1">
            <a:spLocks noGrp="1"/>
          </p:cNvSpPr>
          <p:nvPr>
            <p:ph type="subTitle" idx="1"/>
          </p:nvPr>
        </p:nvSpPr>
        <p:spPr>
          <a:xfrm>
            <a:off x="714044" y="2127795"/>
            <a:ext cx="21732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86" name="Google Shape;286;p35"/>
          <p:cNvSpPr txBox="1">
            <a:spLocks noGrp="1"/>
          </p:cNvSpPr>
          <p:nvPr>
            <p:ph type="subTitle" idx="2"/>
          </p:nvPr>
        </p:nvSpPr>
        <p:spPr>
          <a:xfrm>
            <a:off x="714035" y="1433625"/>
            <a:ext cx="21732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87" name="Google Shape;287;p35"/>
          <p:cNvSpPr txBox="1">
            <a:spLocks noGrp="1"/>
          </p:cNvSpPr>
          <p:nvPr>
            <p:ph type="subTitle" idx="3"/>
          </p:nvPr>
        </p:nvSpPr>
        <p:spPr>
          <a:xfrm>
            <a:off x="2099807" y="3514800"/>
            <a:ext cx="2173200" cy="3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88" name="Google Shape;288;p35"/>
          <p:cNvSpPr txBox="1">
            <a:spLocks noGrp="1"/>
          </p:cNvSpPr>
          <p:nvPr>
            <p:ph type="subTitle" idx="4"/>
          </p:nvPr>
        </p:nvSpPr>
        <p:spPr>
          <a:xfrm>
            <a:off x="2099797" y="3819851"/>
            <a:ext cx="21732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89" name="Google Shape;289;p35"/>
          <p:cNvSpPr txBox="1">
            <a:spLocks noGrp="1"/>
          </p:cNvSpPr>
          <p:nvPr>
            <p:ph type="subTitle" idx="5"/>
          </p:nvPr>
        </p:nvSpPr>
        <p:spPr>
          <a:xfrm>
            <a:off x="3485639" y="2127798"/>
            <a:ext cx="21729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90" name="Google Shape;290;p35"/>
          <p:cNvSpPr txBox="1">
            <a:spLocks noGrp="1"/>
          </p:cNvSpPr>
          <p:nvPr>
            <p:ph type="subTitle" idx="6"/>
          </p:nvPr>
        </p:nvSpPr>
        <p:spPr>
          <a:xfrm>
            <a:off x="3485400" y="1433625"/>
            <a:ext cx="21729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1" name="Google Shape;291;p35"/>
          <p:cNvSpPr txBox="1">
            <a:spLocks noGrp="1"/>
          </p:cNvSpPr>
          <p:nvPr>
            <p:ph type="subTitle" idx="7"/>
          </p:nvPr>
        </p:nvSpPr>
        <p:spPr>
          <a:xfrm>
            <a:off x="4871009" y="3514800"/>
            <a:ext cx="2173200" cy="3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92" name="Google Shape;292;p35"/>
          <p:cNvSpPr txBox="1">
            <a:spLocks noGrp="1"/>
          </p:cNvSpPr>
          <p:nvPr>
            <p:ph type="subTitle" idx="8"/>
          </p:nvPr>
        </p:nvSpPr>
        <p:spPr>
          <a:xfrm>
            <a:off x="4871000" y="3819851"/>
            <a:ext cx="21732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3" name="Google Shape;293;p3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pic>
        <p:nvPicPr>
          <p:cNvPr id="294" name="Google Shape;294;p35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8100000">
            <a:off x="-674237" y="2244210"/>
            <a:ext cx="2323116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5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-8100003">
            <a:off x="-1417575" y="3351778"/>
            <a:ext cx="4400439" cy="25955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" name="Google Shape;296;p35"/>
          <p:cNvGrpSpPr/>
          <p:nvPr/>
        </p:nvGrpSpPr>
        <p:grpSpPr>
          <a:xfrm>
            <a:off x="439750" y="360325"/>
            <a:ext cx="1660050" cy="554100"/>
            <a:chOff x="439750" y="360325"/>
            <a:chExt cx="1660050" cy="554100"/>
          </a:xfrm>
        </p:grpSpPr>
        <p:sp>
          <p:nvSpPr>
            <p:cNvPr id="297" name="Google Shape;297;p35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5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5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0" name="Google Shape;300;p35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5400000">
            <a:off x="7092947" y="-279925"/>
            <a:ext cx="2675651" cy="27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5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5400000">
            <a:off x="6423786" y="234038"/>
            <a:ext cx="6530724" cy="48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4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0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2700000" flipH="1">
            <a:off x="4492080" y="1146832"/>
            <a:ext cx="7657246" cy="89356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5" name="Google Shape;365;p40"/>
          <p:cNvGrpSpPr/>
          <p:nvPr/>
        </p:nvGrpSpPr>
        <p:grpSpPr>
          <a:xfrm>
            <a:off x="512250" y="262450"/>
            <a:ext cx="1660050" cy="554100"/>
            <a:chOff x="439750" y="360325"/>
            <a:chExt cx="1660050" cy="554100"/>
          </a:xfrm>
        </p:grpSpPr>
        <p:sp>
          <p:nvSpPr>
            <p:cNvPr id="366" name="Google Shape;366;p40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0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0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1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2700000">
            <a:off x="-3755595" y="-3837918"/>
            <a:ext cx="7657246" cy="89356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41"/>
          <p:cNvGrpSpPr/>
          <p:nvPr/>
        </p:nvGrpSpPr>
        <p:grpSpPr>
          <a:xfrm>
            <a:off x="6770725" y="4313850"/>
            <a:ext cx="1660050" cy="554100"/>
            <a:chOff x="439750" y="360325"/>
            <a:chExt cx="1660050" cy="554100"/>
          </a:xfrm>
        </p:grpSpPr>
        <p:sp>
          <p:nvSpPr>
            <p:cNvPr id="373" name="Google Shape;373;p41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1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1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3225" y="2259100"/>
            <a:ext cx="41565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5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056975" y="539500"/>
            <a:ext cx="1812600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13225" y="3970425"/>
            <a:ext cx="4156500" cy="39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5400000">
            <a:off x="-2363475" y="1273964"/>
            <a:ext cx="4400440" cy="25955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8;p3"/>
          <p:cNvGrpSpPr/>
          <p:nvPr/>
        </p:nvGrpSpPr>
        <p:grpSpPr>
          <a:xfrm>
            <a:off x="938675" y="215450"/>
            <a:ext cx="1660050" cy="554100"/>
            <a:chOff x="938675" y="215450"/>
            <a:chExt cx="1660050" cy="554100"/>
          </a:xfrm>
        </p:grpSpPr>
        <p:sp>
          <p:nvSpPr>
            <p:cNvPr id="19" name="Google Shape;19;p3"/>
            <p:cNvSpPr/>
            <p:nvPr/>
          </p:nvSpPr>
          <p:spPr>
            <a:xfrm>
              <a:off x="938675" y="215450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1458650" y="215450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1997825" y="215450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>
            <a:spLocks noGrp="1"/>
          </p:cNvSpPr>
          <p:nvPr>
            <p:ph type="title" hasCustomPrompt="1"/>
          </p:nvPr>
        </p:nvSpPr>
        <p:spPr>
          <a:xfrm>
            <a:off x="1883100" y="1316100"/>
            <a:ext cx="5377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6" name="Google Shape;86;p11"/>
          <p:cNvSpPr txBox="1">
            <a:spLocks noGrp="1"/>
          </p:cNvSpPr>
          <p:nvPr>
            <p:ph type="body" idx="1"/>
          </p:nvPr>
        </p:nvSpPr>
        <p:spPr>
          <a:xfrm>
            <a:off x="1883100" y="3279600"/>
            <a:ext cx="53778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6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 hasCustomPrompt="1"/>
          </p:nvPr>
        </p:nvSpPr>
        <p:spPr>
          <a:xfrm flipH="1">
            <a:off x="775488" y="1636400"/>
            <a:ext cx="859800" cy="4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 flipH="1">
            <a:off x="1880111" y="1716275"/>
            <a:ext cx="25827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2"/>
          </p:nvPr>
        </p:nvSpPr>
        <p:spPr>
          <a:xfrm flipH="1">
            <a:off x="1880113" y="2039873"/>
            <a:ext cx="25827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775488" y="3163275"/>
            <a:ext cx="859800" cy="4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4"/>
          </p:nvPr>
        </p:nvSpPr>
        <p:spPr>
          <a:xfrm flipH="1">
            <a:off x="1880111" y="3243078"/>
            <a:ext cx="25827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5"/>
          </p:nvPr>
        </p:nvSpPr>
        <p:spPr>
          <a:xfrm flipH="1">
            <a:off x="1880113" y="3549028"/>
            <a:ext cx="25827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6" hasCustomPrompt="1"/>
          </p:nvPr>
        </p:nvSpPr>
        <p:spPr>
          <a:xfrm>
            <a:off x="4710913" y="1636400"/>
            <a:ext cx="859800" cy="4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7"/>
          </p:nvPr>
        </p:nvSpPr>
        <p:spPr>
          <a:xfrm>
            <a:off x="5719788" y="1716275"/>
            <a:ext cx="25827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8"/>
          </p:nvPr>
        </p:nvSpPr>
        <p:spPr>
          <a:xfrm>
            <a:off x="5719788" y="2039883"/>
            <a:ext cx="25827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9" hasCustomPrompt="1"/>
          </p:nvPr>
        </p:nvSpPr>
        <p:spPr>
          <a:xfrm>
            <a:off x="4710913" y="3163275"/>
            <a:ext cx="859800" cy="4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3"/>
          </p:nvPr>
        </p:nvSpPr>
        <p:spPr>
          <a:xfrm>
            <a:off x="5719788" y="3243076"/>
            <a:ext cx="25827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4"/>
          </p:nvPr>
        </p:nvSpPr>
        <p:spPr>
          <a:xfrm>
            <a:off x="5719788" y="3549025"/>
            <a:ext cx="25827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pic>
        <p:nvPicPr>
          <p:cNvPr id="102" name="Google Shape;102;p1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718178" y="-894625"/>
            <a:ext cx="2675651" cy="27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3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5400000">
            <a:off x="6899409" y="-33970"/>
            <a:ext cx="4916874" cy="36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0800000" flipH="1">
            <a:off x="-754803" y="3380725"/>
            <a:ext cx="2675651" cy="27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5400000" flipH="1">
            <a:off x="6899409" y="1994105"/>
            <a:ext cx="4916874" cy="363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 txBox="1">
            <a:spLocks noGrp="1"/>
          </p:cNvSpPr>
          <p:nvPr>
            <p:ph type="title"/>
          </p:nvPr>
        </p:nvSpPr>
        <p:spPr>
          <a:xfrm>
            <a:off x="3688525" y="1568200"/>
            <a:ext cx="37626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5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title" idx="2" hasCustomPrompt="1"/>
          </p:nvPr>
        </p:nvSpPr>
        <p:spPr>
          <a:xfrm>
            <a:off x="1542675" y="1537475"/>
            <a:ext cx="2092200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11" name="Google Shape;111;p14"/>
          <p:cNvSpPr txBox="1">
            <a:spLocks noGrp="1"/>
          </p:cNvSpPr>
          <p:nvPr>
            <p:ph type="subTitle" idx="1"/>
          </p:nvPr>
        </p:nvSpPr>
        <p:spPr>
          <a:xfrm>
            <a:off x="3688525" y="3107575"/>
            <a:ext cx="37626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pic>
        <p:nvPicPr>
          <p:cNvPr id="112" name="Google Shape;112;p14"/>
          <p:cNvPicPr preferRelativeResize="0"/>
          <p:nvPr/>
        </p:nvPicPr>
        <p:blipFill>
          <a:blip r:embed="rId3"/>
          <a:stretch>
            <a:fillRect/>
          </a:stretch>
        </p:blipFill>
        <p:spPr>
          <a:xfrm flipH="1">
            <a:off x="7473595" y="-894625"/>
            <a:ext cx="2675651" cy="27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-5400000" flipH="1">
            <a:off x="-2385215" y="-260920"/>
            <a:ext cx="4916874" cy="36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-5400000">
            <a:off x="-2385215" y="1767155"/>
            <a:ext cx="4916874" cy="36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0800000">
            <a:off x="7510220" y="3380725"/>
            <a:ext cx="2675651" cy="2713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Google Shape;116;p14"/>
          <p:cNvGrpSpPr/>
          <p:nvPr/>
        </p:nvGrpSpPr>
        <p:grpSpPr>
          <a:xfrm rot="5400000">
            <a:off x="5377120" y="-599100"/>
            <a:ext cx="786600" cy="2666275"/>
            <a:chOff x="8357395" y="2343975"/>
            <a:chExt cx="786600" cy="2666275"/>
          </a:xfrm>
        </p:grpSpPr>
        <p:sp>
          <p:nvSpPr>
            <p:cNvPr id="117" name="Google Shape;117;p14"/>
            <p:cNvSpPr/>
            <p:nvPr/>
          </p:nvSpPr>
          <p:spPr>
            <a:xfrm>
              <a:off x="8357395" y="2343975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8357395" y="2970433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8357395" y="3596892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8357395" y="4223350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1151550" y="1452113"/>
            <a:ext cx="48393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5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title" idx="2" hasCustomPrompt="1"/>
          </p:nvPr>
        </p:nvSpPr>
        <p:spPr>
          <a:xfrm>
            <a:off x="6050550" y="1452125"/>
            <a:ext cx="2055300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25" name="Google Shape;125;p15"/>
          <p:cNvSpPr txBox="1">
            <a:spLocks noGrp="1"/>
          </p:cNvSpPr>
          <p:nvPr>
            <p:ph type="subTitle" idx="1"/>
          </p:nvPr>
        </p:nvSpPr>
        <p:spPr>
          <a:xfrm>
            <a:off x="1151550" y="2937650"/>
            <a:ext cx="4839300" cy="42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pic>
        <p:nvPicPr>
          <p:cNvPr id="126" name="Google Shape;126;p15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0800000" flipH="1">
            <a:off x="-4679275" y="-2798065"/>
            <a:ext cx="7657249" cy="893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5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5400000" flipH="1">
            <a:off x="6901525" y="1273964"/>
            <a:ext cx="4400440" cy="25955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" name="Google Shape;128;p15"/>
          <p:cNvGrpSpPr/>
          <p:nvPr/>
        </p:nvGrpSpPr>
        <p:grpSpPr>
          <a:xfrm>
            <a:off x="6248175" y="4217875"/>
            <a:ext cx="1660050" cy="554100"/>
            <a:chOff x="439750" y="360325"/>
            <a:chExt cx="1660050" cy="554100"/>
          </a:xfrm>
        </p:grpSpPr>
        <p:sp>
          <p:nvSpPr>
            <p:cNvPr id="129" name="Google Shape;129;p15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3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 txBox="1">
            <a:spLocks noGrp="1"/>
          </p:cNvSpPr>
          <p:nvPr>
            <p:ph type="title"/>
          </p:nvPr>
        </p:nvSpPr>
        <p:spPr>
          <a:xfrm>
            <a:off x="3640250" y="2259100"/>
            <a:ext cx="47904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5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title" idx="2" hasCustomPrompt="1"/>
          </p:nvPr>
        </p:nvSpPr>
        <p:spPr>
          <a:xfrm>
            <a:off x="3640250" y="539500"/>
            <a:ext cx="2052600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36" name="Google Shape;136;p16"/>
          <p:cNvSpPr txBox="1">
            <a:spLocks noGrp="1"/>
          </p:cNvSpPr>
          <p:nvPr>
            <p:ph type="subTitle" idx="1"/>
          </p:nvPr>
        </p:nvSpPr>
        <p:spPr>
          <a:xfrm>
            <a:off x="3640250" y="3970525"/>
            <a:ext cx="4790400" cy="39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grpSp>
        <p:nvGrpSpPr>
          <p:cNvPr id="137" name="Google Shape;137;p16"/>
          <p:cNvGrpSpPr/>
          <p:nvPr/>
        </p:nvGrpSpPr>
        <p:grpSpPr>
          <a:xfrm>
            <a:off x="7039975" y="315100"/>
            <a:ext cx="1660050" cy="554100"/>
            <a:chOff x="439750" y="360325"/>
            <a:chExt cx="1660050" cy="554100"/>
          </a:xfrm>
        </p:grpSpPr>
        <p:sp>
          <p:nvSpPr>
            <p:cNvPr id="138" name="Google Shape;138;p16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01" name="Google Shape;201;p25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8100000" flipH="1">
            <a:off x="-2019592" y="1968468"/>
            <a:ext cx="4916876" cy="36372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2" name="Google Shape;202;p25"/>
          <p:cNvGrpSpPr/>
          <p:nvPr/>
        </p:nvGrpSpPr>
        <p:grpSpPr>
          <a:xfrm>
            <a:off x="2571750" y="4405300"/>
            <a:ext cx="1660050" cy="554100"/>
            <a:chOff x="439750" y="360325"/>
            <a:chExt cx="1660050" cy="554100"/>
          </a:xfrm>
        </p:grpSpPr>
        <p:sp>
          <p:nvSpPr>
            <p:cNvPr id="203" name="Google Shape;203;p25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5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5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6" name="Google Shape;206;p25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2700000" flipH="1">
            <a:off x="7981919" y="1068962"/>
            <a:ext cx="2675653" cy="2713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4651"/>
            </a:gs>
            <a:gs pos="100000">
              <a:srgbClr val="00060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Char char="●"/>
              <a:defRPr sz="18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4651"/>
            </a:gs>
            <a:gs pos="100000">
              <a:srgbClr val="00060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45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0800000">
            <a:off x="4050084" y="-494850"/>
            <a:ext cx="5093874" cy="6133023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5"/>
          <p:cNvSpPr txBox="1">
            <a:spLocks noGrp="1"/>
          </p:cNvSpPr>
          <p:nvPr>
            <p:ph type="ctrTitle"/>
          </p:nvPr>
        </p:nvSpPr>
        <p:spPr>
          <a:xfrm>
            <a:off x="-500" y="1"/>
            <a:ext cx="9137515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 dirty="0" smtClean="0">
                <a:solidFill>
                  <a:srgbClr val="FFFFFF"/>
                </a:solidFill>
                <a:latin typeface="+mj-lt"/>
              </a:rPr>
              <a:t>CÔNG NGHỆ </a:t>
            </a:r>
            <a:br>
              <a:rPr lang="en-US" sz="100" dirty="0" smtClean="0">
                <a:solidFill>
                  <a:srgbClr val="FFFFFF"/>
                </a:solidFill>
                <a:latin typeface="+mj-lt"/>
              </a:rPr>
            </a:br>
            <a:r>
              <a:rPr lang="en-US" sz="100" dirty="0" smtClean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PHẦN MỀM</a:t>
            </a:r>
          </a:p>
        </p:txBody>
      </p:sp>
      <p:pic>
        <p:nvPicPr>
          <p:cNvPr id="387" name="Google Shape;387;p45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10800000" flipH="1">
            <a:off x="1480424" y="1664710"/>
            <a:ext cx="6184100" cy="36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134391" y="-598903"/>
            <a:ext cx="5093874" cy="613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479490" y="-284659"/>
            <a:ext cx="6184100" cy="3647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8"/>
          <p:cNvSpPr/>
          <p:nvPr/>
        </p:nvSpPr>
        <p:spPr>
          <a:xfrm>
            <a:off x="1466475" y="1313075"/>
            <a:ext cx="2168400" cy="21684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" name="Google Shape;614;p58"/>
          <p:cNvSpPr txBox="1">
            <a:spLocks noGrp="1"/>
          </p:cNvSpPr>
          <p:nvPr>
            <p:ph type="title" idx="2"/>
          </p:nvPr>
        </p:nvSpPr>
        <p:spPr>
          <a:xfrm>
            <a:off x="1542675" y="1537475"/>
            <a:ext cx="2092200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615" name="Google Shape;615;p58"/>
          <p:cNvSpPr txBox="1">
            <a:spLocks noGrp="1"/>
          </p:cNvSpPr>
          <p:nvPr>
            <p:ph type="title"/>
          </p:nvPr>
        </p:nvSpPr>
        <p:spPr>
          <a:xfrm>
            <a:off x="3688525" y="1313075"/>
            <a:ext cx="5455475" cy="30360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vi-VN" sz="6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 TICH</a:t>
            </a:r>
            <a:br>
              <a:rPr lang="vi-VN" sz="6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vi-VN" sz="6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YÊU CẦU</a:t>
            </a:r>
          </a:p>
        </p:txBody>
      </p:sp>
      <p:pic>
        <p:nvPicPr>
          <p:cNvPr id="446" name="Google Shape;446;p50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0800000">
            <a:off x="6759575" y="-3696970"/>
            <a:ext cx="9333865" cy="9850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693227" y="1150937"/>
            <a:ext cx="5757545" cy="28416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634082" y="4279712"/>
            <a:ext cx="18758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Danh sách sản phẩm</a:t>
            </a:r>
          </a:p>
        </p:txBody>
      </p:sp>
    </p:spTree>
    <p:extLst>
      <p:ext uri="{BB962C8B-B14F-4D97-AF65-F5344CB8AC3E}">
        <p14:creationId xmlns:p14="http://schemas.microsoft.com/office/powerpoint/2010/main" val="3664358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93227" y="605155"/>
            <a:ext cx="5757545" cy="393319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653885" y="4621235"/>
            <a:ext cx="20345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Lọc sản phẩm theo loại</a:t>
            </a:r>
          </a:p>
        </p:txBody>
      </p:sp>
    </p:spTree>
    <p:extLst>
      <p:ext uri="{BB962C8B-B14F-4D97-AF65-F5344CB8AC3E}">
        <p14:creationId xmlns:p14="http://schemas.microsoft.com/office/powerpoint/2010/main" val="1163165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3527107" y="659130"/>
            <a:ext cx="2089785" cy="38252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783162" y="4610219"/>
            <a:ext cx="15776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Chi tiết sản phẩm</a:t>
            </a:r>
          </a:p>
        </p:txBody>
      </p:sp>
    </p:spTree>
    <p:extLst>
      <p:ext uri="{BB962C8B-B14F-4D97-AF65-F5344CB8AC3E}">
        <p14:creationId xmlns:p14="http://schemas.microsoft.com/office/powerpoint/2010/main" val="1562791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2668905" y="625792"/>
            <a:ext cx="3806190" cy="389191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96651" y="4654286"/>
            <a:ext cx="25506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Thêm sản phẩm vào giỏ hàng</a:t>
            </a:r>
          </a:p>
        </p:txBody>
      </p:sp>
    </p:spTree>
    <p:extLst>
      <p:ext uri="{BB962C8B-B14F-4D97-AF65-F5344CB8AC3E}">
        <p14:creationId xmlns:p14="http://schemas.microsoft.com/office/powerpoint/2010/main" val="1562791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721485" y="1059180"/>
            <a:ext cx="5701030" cy="30251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63789" y="4279713"/>
            <a:ext cx="26164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Điều chỉnh số lượng sản phẩm</a:t>
            </a:r>
          </a:p>
        </p:txBody>
      </p:sp>
    </p:spTree>
    <p:extLst>
      <p:ext uri="{BB962C8B-B14F-4D97-AF65-F5344CB8AC3E}">
        <p14:creationId xmlns:p14="http://schemas.microsoft.com/office/powerpoint/2010/main" val="1562791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930918" y="262890"/>
            <a:ext cx="5282164" cy="405572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45542" y="4422932"/>
            <a:ext cx="24529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Điều chỉnh thông tin cá nhân</a:t>
            </a:r>
          </a:p>
        </p:txBody>
      </p:sp>
    </p:spTree>
    <p:extLst>
      <p:ext uri="{BB962C8B-B14F-4D97-AF65-F5344CB8AC3E}">
        <p14:creationId xmlns:p14="http://schemas.microsoft.com/office/powerpoint/2010/main" val="1562791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2149475" y="352425"/>
            <a:ext cx="4845050" cy="44386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71003" y="4791075"/>
            <a:ext cx="26019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Điều chỉnh thông tin sản phẩm</a:t>
            </a:r>
          </a:p>
        </p:txBody>
      </p:sp>
    </p:spTree>
    <p:extLst>
      <p:ext uri="{BB962C8B-B14F-4D97-AF65-F5344CB8AC3E}">
        <p14:creationId xmlns:p14="http://schemas.microsoft.com/office/powerpoint/2010/main" val="1562791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2082482" y="940435"/>
            <a:ext cx="4979035" cy="326263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610037" y="4290730"/>
            <a:ext cx="19239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Thanh toán sản phẩm</a:t>
            </a:r>
          </a:p>
        </p:txBody>
      </p:sp>
    </p:spTree>
    <p:extLst>
      <p:ext uri="{BB962C8B-B14F-4D97-AF65-F5344CB8AC3E}">
        <p14:creationId xmlns:p14="http://schemas.microsoft.com/office/powerpoint/2010/main" val="1628532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2495867" y="569595"/>
            <a:ext cx="4152265" cy="400431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85616" y="4654286"/>
            <a:ext cx="23727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Quản lý thông tin sản phẩm</a:t>
            </a:r>
          </a:p>
        </p:txBody>
      </p:sp>
    </p:spTree>
    <p:extLst>
      <p:ext uri="{BB962C8B-B14F-4D97-AF65-F5344CB8AC3E}">
        <p14:creationId xmlns:p14="http://schemas.microsoft.com/office/powerpoint/2010/main" val="1628532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4651"/>
            </a:gs>
            <a:gs pos="100000">
              <a:srgbClr val="00060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4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2535326" y="-494763"/>
            <a:ext cx="5093874" cy="613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5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10800000" flipH="1">
            <a:off x="1354059" y="3508750"/>
            <a:ext cx="6184100" cy="36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5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0800000">
            <a:off x="6402124" y="-399600"/>
            <a:ext cx="5093874" cy="613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289625" y="-2120444"/>
            <a:ext cx="6184100" cy="364764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5"/>
          <p:cNvSpPr txBox="1">
            <a:spLocks noGrp="1"/>
          </p:cNvSpPr>
          <p:nvPr>
            <p:ph type="ctrTitle"/>
          </p:nvPr>
        </p:nvSpPr>
        <p:spPr>
          <a:xfrm>
            <a:off x="6485" y="1"/>
            <a:ext cx="9137515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 smtClean="0">
                <a:solidFill>
                  <a:srgbClr val="FFFFFF"/>
                </a:solidFill>
                <a:latin typeface="+mj-lt"/>
              </a:rPr>
              <a:t>CÔNG NGHỆ </a:t>
            </a:r>
            <a:br>
              <a:rPr lang="en-US" sz="8000" dirty="0" smtClean="0">
                <a:solidFill>
                  <a:srgbClr val="FFFFFF"/>
                </a:solidFill>
                <a:latin typeface="+mj-lt"/>
              </a:rPr>
            </a:br>
            <a:r>
              <a:rPr lang="en-US" sz="80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PHẦN MỀM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2378075" y="654685"/>
            <a:ext cx="4387850" cy="383413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16688" y="4599202"/>
            <a:ext cx="25106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Cập nhật trạng thái đơn hàng</a:t>
            </a:r>
          </a:p>
        </p:txBody>
      </p:sp>
    </p:spTree>
    <p:extLst>
      <p:ext uri="{BB962C8B-B14F-4D97-AF65-F5344CB8AC3E}">
        <p14:creationId xmlns:p14="http://schemas.microsoft.com/office/powerpoint/2010/main" val="1628532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693227" y="1039812"/>
            <a:ext cx="5757545" cy="30638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48610" y="4290729"/>
            <a:ext cx="3446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Giao diện Quản trị viên quản lý đơn hàng</a:t>
            </a:r>
          </a:p>
        </p:txBody>
      </p:sp>
    </p:spTree>
    <p:extLst>
      <p:ext uri="{BB962C8B-B14F-4D97-AF65-F5344CB8AC3E}">
        <p14:creationId xmlns:p14="http://schemas.microsoft.com/office/powerpoint/2010/main" val="465273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/>
          <p:nvPr/>
        </p:nvSpPr>
        <p:spPr>
          <a:xfrm>
            <a:off x="0" y="0"/>
            <a:ext cx="4815742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2400" b="1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2.2 </a:t>
            </a:r>
            <a:r>
              <a:rPr lang="en-US" sz="2400" b="1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b="1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b="1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b="1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1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b="1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endParaRPr lang="vi-VN" sz="2400" b="1" dirty="0">
              <a:solidFill>
                <a:schemeClr val="bg1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2"/>
          <p:cNvSpPr/>
          <p:nvPr/>
        </p:nvSpPr>
        <p:spPr>
          <a:xfrm>
            <a:off x="0" y="898757"/>
            <a:ext cx="5234125" cy="30008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 smtClean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	* User stories</a:t>
            </a:r>
          </a:p>
          <a:p>
            <a:pPr>
              <a:lnSpc>
                <a:spcPct val="150000"/>
              </a:lnSpc>
            </a:pP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-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Người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dùng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muốn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xem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danh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sách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sản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phẩm</a:t>
            </a:r>
            <a:endParaRPr lang="en-US" sz="1800" dirty="0" smtClean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-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Người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dùng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muốn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xem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chi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tiết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sản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phẩm</a:t>
            </a:r>
            <a:endParaRPr lang="en-US" sz="1800" dirty="0" smtClean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-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Người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dùng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muốn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thêm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sản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phẩm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vào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giỏ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hang</a:t>
            </a:r>
          </a:p>
          <a:p>
            <a:pPr>
              <a:lnSpc>
                <a:spcPct val="150000"/>
              </a:lnSpc>
            </a:pP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-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Người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dùng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muốn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thanh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toán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sản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phẩm</a:t>
            </a:r>
            <a:endParaRPr lang="en-US" sz="1800" dirty="0" smtClean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-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Quản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trị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viên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muốn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quản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lý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thông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tin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sản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phẩm</a:t>
            </a:r>
            <a:endParaRPr lang="en-US" sz="1800" dirty="0" smtClean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-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Quản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trị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viên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muốn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quản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lý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đơn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hàng</a:t>
            </a:r>
            <a:endParaRPr lang="vi-VN" sz="1800" dirty="0">
              <a:solidFill>
                <a:schemeClr val="bg1"/>
              </a:solidFill>
              <a:latin typeface="+mn-lt"/>
              <a:ea typeface="Times New Roman" panose="02020603050405020304" pitchFamily="18" charset="0"/>
            </a:endParaRPr>
          </a:p>
        </p:txBody>
      </p:sp>
      <p:sp>
        <p:nvSpPr>
          <p:cNvPr id="6" name="Rectangle 3"/>
          <p:cNvSpPr/>
          <p:nvPr/>
        </p:nvSpPr>
        <p:spPr>
          <a:xfrm>
            <a:off x="5630583" y="898757"/>
            <a:ext cx="3323346" cy="30008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 smtClean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	* Features</a:t>
            </a:r>
          </a:p>
          <a:p>
            <a:pPr>
              <a:lnSpc>
                <a:spcPct val="150000"/>
              </a:lnSpc>
            </a:pP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-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Quản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lý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sản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phẩm</a:t>
            </a:r>
            <a:endParaRPr lang="en-US" sz="1800" dirty="0" smtClean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-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Xem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danh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sách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sản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phẩm</a:t>
            </a:r>
            <a:endParaRPr lang="en-US" sz="1800" dirty="0" smtClean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-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Xem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chi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tiết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sản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phẩm</a:t>
            </a:r>
            <a:endParaRPr lang="en-US" sz="1800" dirty="0" smtClean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-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Quản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lý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giỏ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hang</a:t>
            </a:r>
          </a:p>
          <a:p>
            <a:pPr>
              <a:lnSpc>
                <a:spcPct val="150000"/>
              </a:lnSpc>
            </a:pP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-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Cập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nhật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số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lượng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sản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phẩm</a:t>
            </a:r>
            <a:endParaRPr lang="en-US" sz="1800" dirty="0" smtClean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-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Quản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lý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đơn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hàng</a:t>
            </a:r>
            <a:endParaRPr lang="vi-VN" sz="1800" dirty="0">
              <a:solidFill>
                <a:schemeClr val="bg1"/>
              </a:solidFill>
              <a:latin typeface="+mn-lt"/>
              <a:ea typeface="Times New Roman" panose="020206030504050203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310157" y="0"/>
            <a:ext cx="0" cy="51435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62"/>
          <p:cNvSpPr/>
          <p:nvPr/>
        </p:nvSpPr>
        <p:spPr>
          <a:xfrm>
            <a:off x="5958425" y="1227725"/>
            <a:ext cx="2168400" cy="21684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7" name="Google Shape;757;p62"/>
          <p:cNvSpPr txBox="1">
            <a:spLocks noGrp="1"/>
          </p:cNvSpPr>
          <p:nvPr>
            <p:ph type="title" idx="2"/>
          </p:nvPr>
        </p:nvSpPr>
        <p:spPr>
          <a:xfrm>
            <a:off x="6050550" y="1452125"/>
            <a:ext cx="2055300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758" name="Google Shape;758;p62"/>
          <p:cNvSpPr txBox="1">
            <a:spLocks noGrp="1"/>
          </p:cNvSpPr>
          <p:nvPr>
            <p:ph type="title"/>
          </p:nvPr>
        </p:nvSpPr>
        <p:spPr>
          <a:xfrm>
            <a:off x="1151550" y="1452113"/>
            <a:ext cx="48393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6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 KẾ</a:t>
            </a:r>
            <a:br>
              <a:rPr lang="en-US" sz="6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KIẾN TRÚC</a:t>
            </a:r>
            <a:endParaRPr lang="vi-VN" sz="6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6" name="Google Shape;446;p50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0800000">
            <a:off x="-1132480" y="-2782725"/>
            <a:ext cx="7657249" cy="893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62"/>
          <p:cNvSpPr/>
          <p:nvPr/>
        </p:nvSpPr>
        <p:spPr>
          <a:xfrm>
            <a:off x="5958425" y="1227725"/>
            <a:ext cx="2168400" cy="21684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7" name="Google Shape;757;p62"/>
          <p:cNvSpPr txBox="1">
            <a:spLocks noGrp="1"/>
          </p:cNvSpPr>
          <p:nvPr>
            <p:ph type="title" idx="2"/>
          </p:nvPr>
        </p:nvSpPr>
        <p:spPr>
          <a:xfrm>
            <a:off x="6050550" y="1452125"/>
            <a:ext cx="2055300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758" name="Google Shape;758;p62"/>
          <p:cNvSpPr txBox="1">
            <a:spLocks noGrp="1"/>
          </p:cNvSpPr>
          <p:nvPr>
            <p:ph type="title"/>
          </p:nvPr>
        </p:nvSpPr>
        <p:spPr>
          <a:xfrm>
            <a:off x="1151550" y="1452113"/>
            <a:ext cx="48393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6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 KẾ</a:t>
            </a:r>
            <a:br>
              <a:rPr lang="en-US" sz="6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KIẾN TRÚC</a:t>
            </a:r>
            <a:endParaRPr lang="vi-VN" sz="6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6" name="Google Shape;446;p50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0800000">
            <a:off x="5776320" y="-2731925"/>
            <a:ext cx="7657249" cy="893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116559" cy="579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3.1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vi-VN" sz="2400" b="1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38545"/>
            <a:ext cx="9320645" cy="4191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200"/>
              </a:spcBef>
            </a:pP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Microservices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vi-VN" sz="2000" b="1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Microservices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kiến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trúc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mềm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việc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triển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dựa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việc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chia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nhỏ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thành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dịch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vụ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nhỏ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nối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lỏng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lẻo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triển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khai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độc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lập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phương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pháp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này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chia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thành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nhiều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dịch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vụ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nhỏ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tự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đủ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tự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chứa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triển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triển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khai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mở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rộng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độc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lập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vi-VN" sz="20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Mỗi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microservice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tập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trung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khả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kinh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doanh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cụ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chịu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trách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nhiệm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chức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xác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định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Những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dịch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vụ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này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giao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tiếp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nhau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qua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giao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nhẹ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như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HTTP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hoặc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tin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nhắn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chức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tổng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vi-VN" sz="20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4856" y="0"/>
            <a:ext cx="7470315" cy="579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 err="1" smtClean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Đặc</a:t>
            </a:r>
            <a:r>
              <a:rPr lang="en-US" sz="2400" b="1" dirty="0" smtClean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điểm</a:t>
            </a:r>
            <a:r>
              <a:rPr lang="en-US" sz="2400" b="1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và</a:t>
            </a:r>
            <a:r>
              <a:rPr lang="en-US" sz="2400" b="1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nguyên</a:t>
            </a:r>
            <a:r>
              <a:rPr lang="en-US" sz="2400" b="1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tắc</a:t>
            </a:r>
            <a:r>
              <a:rPr lang="en-US" sz="2400" b="1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chính</a:t>
            </a:r>
            <a:r>
              <a:rPr lang="en-US" sz="2400" b="1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của</a:t>
            </a:r>
            <a:r>
              <a:rPr lang="en-US" sz="2400" b="1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microservices</a:t>
            </a:r>
            <a:r>
              <a:rPr lang="en-US" sz="2400" b="1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:</a:t>
            </a:r>
            <a:endParaRPr lang="vi-VN" sz="2400" b="1" dirty="0">
              <a:solidFill>
                <a:schemeClr val="bg1"/>
              </a:solidFill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13335" y="880007"/>
            <a:ext cx="4104009" cy="326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1. </a:t>
            </a:r>
            <a:r>
              <a:rPr lang="en-US" sz="2000" dirty="0" err="1" smtClean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Phân</a:t>
            </a:r>
            <a:r>
              <a:rPr lang="en-US" sz="2000" dirty="0" smtClean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tán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độc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lập</a:t>
            </a:r>
            <a:endParaRPr lang="en-US" sz="2000" dirty="0" smtClean="0">
              <a:solidFill>
                <a:schemeClr val="bg1"/>
              </a:solidFill>
              <a:latin typeface="+mn-lt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2. </a:t>
            </a:r>
            <a:r>
              <a:rPr lang="en-US" sz="2000" dirty="0" err="1">
                <a:solidFill>
                  <a:schemeClr val="bg1"/>
                </a:solidFill>
                <a:latin typeface="+mn-lt"/>
              </a:rPr>
              <a:t>Liên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+mn-lt"/>
              </a:rPr>
              <a:t>kết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+mn-lt"/>
              </a:rPr>
              <a:t>lỏng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+mn-lt"/>
              </a:rPr>
              <a:t>lẻo</a:t>
            </a:r>
            <a:endParaRPr lang="en-US" sz="2000" dirty="0" smtClean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3. </a:t>
            </a:r>
            <a:r>
              <a:rPr lang="en-US" sz="2000" dirty="0" err="1">
                <a:solidFill>
                  <a:schemeClr val="bg1"/>
                </a:solidFill>
                <a:latin typeface="+mn-lt"/>
              </a:rPr>
              <a:t>Khả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+mn-lt"/>
              </a:rPr>
              <a:t>năng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+mn-lt"/>
              </a:rPr>
              <a:t>mở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+mn-lt"/>
              </a:rPr>
              <a:t>rộng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+mn-lt"/>
              </a:rPr>
              <a:t>và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+mn-lt"/>
              </a:rPr>
              <a:t>linh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+mn-lt"/>
              </a:rPr>
              <a:t>hoạt</a:t>
            </a:r>
            <a:endParaRPr lang="en-US" sz="2000" dirty="0" smtClean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4. </a:t>
            </a:r>
            <a:r>
              <a:rPr lang="en-US" sz="2000" dirty="0" err="1">
                <a:solidFill>
                  <a:schemeClr val="bg1"/>
                </a:solidFill>
                <a:latin typeface="+mn-lt"/>
              </a:rPr>
              <a:t>Khả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+mn-lt"/>
              </a:rPr>
              <a:t>năng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+mn-lt"/>
              </a:rPr>
              <a:t>chịu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+mn-lt"/>
              </a:rPr>
              <a:t>lỗi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+mn-lt"/>
              </a:rPr>
              <a:t>và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+mn-lt"/>
              </a:rPr>
              <a:t>cô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+mn-lt"/>
              </a:rPr>
              <a:t>lập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+mn-lt"/>
              </a:rPr>
              <a:t>lỗi</a:t>
            </a:r>
            <a:endParaRPr lang="en-US" sz="2000" dirty="0" smtClean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5. </a:t>
            </a:r>
            <a:r>
              <a:rPr lang="en-US" sz="2000" dirty="0" err="1">
                <a:solidFill>
                  <a:schemeClr val="bg1"/>
                </a:solidFill>
                <a:latin typeface="+mn-lt"/>
              </a:rPr>
              <a:t>Giao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+mn-lt"/>
              </a:rPr>
              <a:t>tiếp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+mn-lt"/>
              </a:rPr>
              <a:t>dựa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+mn-lt"/>
              </a:rPr>
              <a:t>trên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+mn-lt"/>
              </a:rPr>
              <a:t>API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6. DevOps </a:t>
            </a:r>
            <a:r>
              <a:rPr lang="en-US" sz="2000" dirty="0" err="1">
                <a:solidFill>
                  <a:schemeClr val="bg1"/>
                </a:solidFill>
                <a:latin typeface="+mn-lt"/>
              </a:rPr>
              <a:t>và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 Continuous </a:t>
            </a:r>
            <a:r>
              <a:rPr lang="en-US" sz="2000" dirty="0" smtClean="0">
                <a:solidFill>
                  <a:schemeClr val="bg1"/>
                </a:solidFill>
                <a:latin typeface="+mn-lt"/>
              </a:rPr>
              <a:t>Delivery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7. </a:t>
            </a:r>
            <a:r>
              <a:rPr lang="en-US" sz="2000" dirty="0" err="1">
                <a:solidFill>
                  <a:schemeClr val="bg1"/>
                </a:solidFill>
                <a:latin typeface="+mn-lt"/>
              </a:rPr>
              <a:t>Giám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+mn-lt"/>
              </a:rPr>
              <a:t>sát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+mn-lt"/>
              </a:rPr>
              <a:t>và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+mn-lt"/>
              </a:rPr>
              <a:t>khả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+mn-lt"/>
              </a:rPr>
              <a:t>năng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+mn-lt"/>
              </a:rPr>
              <a:t>quan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+mn-lt"/>
              </a:rPr>
              <a:t>sát</a:t>
            </a:r>
            <a:endParaRPr lang="vi-VN" sz="2000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52920"/>
            <a:ext cx="914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SOA (Service-Oriented Architecture)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kiến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trúc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mềm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hướng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dịch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vụ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nhằm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tạo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ra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mềm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dưới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dạng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tập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hợp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dịch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vụ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tương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tác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nhau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lỏng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lẻo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 SOA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tập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trung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việc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tổ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chức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chức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thành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dịch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vụ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riêng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biệt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tái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hợp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đáp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yêu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cầu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kinh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doanh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vi-VN" sz="20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8593" y="0"/>
            <a:ext cx="971741" cy="579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Bef>
                <a:spcPts val="200"/>
              </a:spcBef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SOA?</a:t>
            </a:r>
            <a:endParaRPr lang="vi-VN" sz="2400" b="1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1563" y="2477854"/>
            <a:ext cx="63418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</a:t>
            </a:r>
            <a:r>
              <a:rPr lang="en-US" sz="2400" b="1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hái</a:t>
            </a:r>
            <a:r>
              <a:rPr 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niệm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nguyên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tắc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quan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trọng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SOA:</a:t>
            </a:r>
            <a:endParaRPr lang="vi-VN" sz="2400" b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50334" y="2992011"/>
            <a:ext cx="2823209" cy="17030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1. </a:t>
            </a:r>
            <a:r>
              <a:rPr lang="en-US" sz="180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Dịch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vụ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800" dirty="0" smtClean="0">
                <a:solidFill>
                  <a:schemeClr val="bg1"/>
                </a:solidFill>
              </a:rPr>
              <a:t>2</a:t>
            </a:r>
            <a:r>
              <a:rPr lang="en-US" sz="1800" dirty="0">
                <a:solidFill>
                  <a:schemeClr val="bg1"/>
                </a:solidFill>
              </a:rPr>
              <a:t>. </a:t>
            </a:r>
            <a:r>
              <a:rPr lang="en-US" sz="1800" dirty="0" err="1">
                <a:solidFill>
                  <a:schemeClr val="bg1"/>
                </a:solidFill>
              </a:rPr>
              <a:t>Liên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kết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lỏng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lẻo</a:t>
            </a:r>
            <a:endParaRPr lang="en-US" sz="18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</a:rPr>
              <a:t>3. </a:t>
            </a:r>
            <a:r>
              <a:rPr lang="en-US" sz="1800" dirty="0" err="1">
                <a:solidFill>
                  <a:schemeClr val="bg1"/>
                </a:solidFill>
              </a:rPr>
              <a:t>Hợp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đồng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dịch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vụ</a:t>
            </a:r>
            <a:endParaRPr lang="en-US" sz="18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</a:rPr>
              <a:t>4. </a:t>
            </a:r>
            <a:r>
              <a:rPr lang="en-US" sz="1800" dirty="0" err="1">
                <a:solidFill>
                  <a:schemeClr val="bg1"/>
                </a:solidFill>
              </a:rPr>
              <a:t>Tái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sử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dụng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và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kết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hợp</a:t>
            </a:r>
            <a:endParaRPr lang="vi-VN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656" y="595890"/>
            <a:ext cx="4861040" cy="41184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9773" y="-70896"/>
            <a:ext cx="4572000" cy="57996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Bef>
                <a:spcPts val="200"/>
              </a:spcBef>
            </a:pPr>
            <a:r>
              <a:rPr lang="en-US" sz="2400" b="1" dirty="0" smtClean="0">
                <a:solidFill>
                  <a:schemeClr val="bg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3.2 </a:t>
            </a:r>
            <a:r>
              <a:rPr lang="en-US" sz="2400" b="1" dirty="0" err="1" smtClean="0">
                <a:solidFill>
                  <a:schemeClr val="bg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b="1" dirty="0" smtClean="0">
                <a:solidFill>
                  <a:schemeClr val="bg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400" b="1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400" b="1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2400" b="1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vi-VN" sz="2400" b="1" dirty="0">
              <a:solidFill>
                <a:schemeClr val="bg1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85379" y="4673694"/>
            <a:ext cx="1773242" cy="4174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i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Lược</a:t>
            </a:r>
            <a:r>
              <a:rPr lang="en-US" sz="16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16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mức</a:t>
            </a:r>
            <a:r>
              <a:rPr lang="en-US" sz="16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vật</a:t>
            </a:r>
            <a:r>
              <a:rPr lang="en-US" sz="16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endParaRPr lang="vi-VN" sz="1600" i="1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924532" y="670261"/>
            <a:ext cx="7692791" cy="401190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47981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Quy trình phát triển </a:t>
            </a:r>
            <a:r>
              <a:rPr lang="en-US" sz="2400" b="1">
                <a:solidFill>
                  <a:schemeClr val="bg1"/>
                </a:solidFill>
              </a:rPr>
              <a:t>của </a:t>
            </a:r>
            <a:r>
              <a:rPr lang="en-US" sz="2400" b="1" smtClean="0">
                <a:solidFill>
                  <a:schemeClr val="bg1"/>
                </a:solidFill>
              </a:rPr>
              <a:t>Scrum:</a:t>
            </a:r>
            <a:endParaRPr lang="en-US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476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4651"/>
            </a:gs>
            <a:gs pos="100000">
              <a:srgbClr val="00060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45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0800000">
            <a:off x="4050084" y="-494850"/>
            <a:ext cx="5093874" cy="6133023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5"/>
          <p:cNvSpPr txBox="1">
            <a:spLocks noGrp="1"/>
          </p:cNvSpPr>
          <p:nvPr>
            <p:ph type="ctrTitle"/>
          </p:nvPr>
        </p:nvSpPr>
        <p:spPr>
          <a:xfrm>
            <a:off x="-500" y="1"/>
            <a:ext cx="9137515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 dirty="0" smtClean="0">
                <a:solidFill>
                  <a:srgbClr val="FFFFFF"/>
                </a:solidFill>
                <a:latin typeface="+mj-lt"/>
              </a:rPr>
              <a:t>CÔNG NGHỆ </a:t>
            </a:r>
            <a:br>
              <a:rPr lang="en-US" sz="100" dirty="0" smtClean="0">
                <a:solidFill>
                  <a:srgbClr val="FFFFFF"/>
                </a:solidFill>
                <a:latin typeface="+mj-lt"/>
              </a:rPr>
            </a:br>
            <a:r>
              <a:rPr lang="en-US" sz="1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PHẦN MỀM</a:t>
            </a:r>
          </a:p>
        </p:txBody>
      </p:sp>
      <p:pic>
        <p:nvPicPr>
          <p:cNvPr id="387" name="Google Shape;387;p45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10800000" flipH="1">
            <a:off x="1480424" y="1664710"/>
            <a:ext cx="6184100" cy="36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134391" y="-598903"/>
            <a:ext cx="5093874" cy="613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479490" y="-284659"/>
            <a:ext cx="6184100" cy="3647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33450"/>
            <a:ext cx="8229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0" y="2647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40575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Sơ đồ quy trình </a:t>
            </a:r>
            <a:r>
              <a:rPr lang="en-US" sz="2400" b="1">
                <a:solidFill>
                  <a:schemeClr val="bg1"/>
                </a:solidFill>
              </a:rPr>
              <a:t>phát </a:t>
            </a:r>
            <a:r>
              <a:rPr lang="en-US" sz="2400" b="1" smtClean="0">
                <a:solidFill>
                  <a:schemeClr val="bg1"/>
                </a:solidFill>
              </a:rPr>
              <a:t>triển:</a:t>
            </a:r>
            <a:endParaRPr lang="en-US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8476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67"/>
          <p:cNvSpPr/>
          <p:nvPr/>
        </p:nvSpPr>
        <p:spPr>
          <a:xfrm>
            <a:off x="3487800" y="315100"/>
            <a:ext cx="2168400" cy="21684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1" name="Google Shape;1211;p67"/>
          <p:cNvSpPr txBox="1">
            <a:spLocks noGrp="1"/>
          </p:cNvSpPr>
          <p:nvPr>
            <p:ph type="title"/>
          </p:nvPr>
        </p:nvSpPr>
        <p:spPr>
          <a:xfrm>
            <a:off x="2312894" y="2259099"/>
            <a:ext cx="6117756" cy="25925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vi-VN" sz="6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QUY TRÌNH </a:t>
            </a:r>
            <a:br>
              <a:rPr lang="vi-VN" sz="6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vi-VN" sz="6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PHÁT TRIỂN</a:t>
            </a:r>
          </a:p>
        </p:txBody>
      </p:sp>
      <p:sp>
        <p:nvSpPr>
          <p:cNvPr id="1212" name="Google Shape;1212;p67"/>
          <p:cNvSpPr txBox="1">
            <a:spLocks noGrp="1"/>
          </p:cNvSpPr>
          <p:nvPr>
            <p:ph type="title" idx="2"/>
          </p:nvPr>
        </p:nvSpPr>
        <p:spPr>
          <a:xfrm>
            <a:off x="3545635" y="539500"/>
            <a:ext cx="2052600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pic>
        <p:nvPicPr>
          <p:cNvPr id="1214" name="Google Shape;1214;p67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8099999">
            <a:off x="-875030" y="-2774950"/>
            <a:ext cx="9631680" cy="1123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67"/>
          <p:cNvSpPr/>
          <p:nvPr/>
        </p:nvSpPr>
        <p:spPr>
          <a:xfrm>
            <a:off x="3487800" y="315100"/>
            <a:ext cx="2168400" cy="21684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1" name="Google Shape;1211;p67"/>
          <p:cNvSpPr txBox="1">
            <a:spLocks noGrp="1"/>
          </p:cNvSpPr>
          <p:nvPr>
            <p:ph type="title"/>
          </p:nvPr>
        </p:nvSpPr>
        <p:spPr>
          <a:xfrm>
            <a:off x="2312894" y="2259099"/>
            <a:ext cx="6117756" cy="25925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vi-VN" sz="6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QUY TRÌNH </a:t>
            </a:r>
            <a:br>
              <a:rPr lang="vi-VN" sz="6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vi-VN" sz="6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PHÁT TRIỂN</a:t>
            </a:r>
          </a:p>
        </p:txBody>
      </p:sp>
      <p:sp>
        <p:nvSpPr>
          <p:cNvPr id="1212" name="Google Shape;1212;p67"/>
          <p:cNvSpPr txBox="1">
            <a:spLocks noGrp="1"/>
          </p:cNvSpPr>
          <p:nvPr>
            <p:ph type="title" idx="2"/>
          </p:nvPr>
        </p:nvSpPr>
        <p:spPr>
          <a:xfrm>
            <a:off x="3545635" y="539500"/>
            <a:ext cx="2052600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pic>
        <p:nvPicPr>
          <p:cNvPr id="1214" name="Google Shape;1214;p67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8099999">
            <a:off x="-5279390" y="-5472430"/>
            <a:ext cx="9631680" cy="1123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707" y="-77863"/>
            <a:ext cx="21146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4.1 Agile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là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gì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?</a:t>
            </a:r>
            <a:endParaRPr lang="vi-VN" sz="2400" b="1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02104"/>
            <a:ext cx="9144000" cy="4765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Aft>
                <a:spcPts val="800"/>
              </a:spcAft>
            </a:pP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Agile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ra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đời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năm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2001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thuật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ngữ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tả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phương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pháp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tiếp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cận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triển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mềm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nhấn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mạnh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phối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gia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tăng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hợp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tác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nhóm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Phương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pháp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này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duy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trì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qua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việc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lên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kế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hoạch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học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hỏi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liên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tục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Tuyên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ngôn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Agile (Agile Manifesto).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Tuyên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ngôn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đề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ra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việc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lập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nguyên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tắc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hướng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dẫn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cách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tiếp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cận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tốt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hơn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triển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mềm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indent="457200" algn="just">
              <a:lnSpc>
                <a:spcPct val="150000"/>
              </a:lnSpc>
              <a:spcAft>
                <a:spcPts val="800"/>
              </a:spcAft>
            </a:pPr>
            <a:r>
              <a:rPr lang="en-US" sz="1800" dirty="0" smtClean="0">
                <a:solidFill>
                  <a:schemeClr val="bg1"/>
                </a:solidFill>
              </a:rPr>
              <a:t>	</a:t>
            </a:r>
            <a:r>
              <a:rPr lang="en-US" sz="1800" dirty="0" err="1" smtClean="0">
                <a:solidFill>
                  <a:schemeClr val="bg1"/>
                </a:solidFill>
              </a:rPr>
              <a:t>Trong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các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quy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trình</a:t>
            </a:r>
            <a:r>
              <a:rPr lang="en-US" sz="1800" dirty="0">
                <a:solidFill>
                  <a:schemeClr val="bg1"/>
                </a:solidFill>
              </a:rPr>
              <a:t> Agile, </a:t>
            </a:r>
            <a:r>
              <a:rPr lang="en-US" sz="1800" dirty="0" err="1">
                <a:solidFill>
                  <a:schemeClr val="bg1"/>
                </a:solidFill>
              </a:rPr>
              <a:t>việc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nhận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phản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hồi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liên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tục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cho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phép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các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thành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viên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trong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nhóm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điều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chỉnh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với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các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thách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thức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khi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chúng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phát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sinh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và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các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bên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liên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quan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có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cơ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hội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giao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tiếp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một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cách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nhất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quán</a:t>
            </a:r>
            <a:r>
              <a:rPr lang="en-US" sz="1800" dirty="0">
                <a:solidFill>
                  <a:schemeClr val="bg1"/>
                </a:solidFill>
              </a:rPr>
              <a:t>. </a:t>
            </a:r>
            <a:r>
              <a:rPr lang="en-US" sz="1800" dirty="0" err="1">
                <a:solidFill>
                  <a:schemeClr val="bg1"/>
                </a:solidFill>
              </a:rPr>
              <a:t>Mặc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dù</a:t>
            </a:r>
            <a:r>
              <a:rPr lang="en-US" sz="1800" dirty="0">
                <a:solidFill>
                  <a:schemeClr val="bg1"/>
                </a:solidFill>
              </a:rPr>
              <a:t> ban </a:t>
            </a:r>
            <a:r>
              <a:rPr lang="en-US" sz="1800" dirty="0" err="1">
                <a:solidFill>
                  <a:schemeClr val="bg1"/>
                </a:solidFill>
              </a:rPr>
              <a:t>đầu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được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tạo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ra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để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phát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triển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phần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mềm</a:t>
            </a:r>
            <a:r>
              <a:rPr lang="en-US" sz="1800" dirty="0">
                <a:solidFill>
                  <a:schemeClr val="bg1"/>
                </a:solidFill>
              </a:rPr>
              <a:t>, </a:t>
            </a:r>
            <a:r>
              <a:rPr lang="en-US" sz="1800" dirty="0" err="1">
                <a:solidFill>
                  <a:schemeClr val="bg1"/>
                </a:solidFill>
              </a:rPr>
              <a:t>phương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pháp</a:t>
            </a:r>
            <a:r>
              <a:rPr lang="en-US" sz="1800" dirty="0">
                <a:solidFill>
                  <a:schemeClr val="bg1"/>
                </a:solidFill>
              </a:rPr>
              <a:t> Agile </a:t>
            </a:r>
            <a:r>
              <a:rPr lang="en-US" sz="1800" dirty="0" err="1">
                <a:solidFill>
                  <a:schemeClr val="bg1"/>
                </a:solidFill>
              </a:rPr>
              <a:t>hiện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được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sử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dụng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rộng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rãi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trong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việc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thực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hiện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nhiều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loại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dự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án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khác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nhau</a:t>
            </a:r>
            <a:r>
              <a:rPr lang="en-US" sz="1800" dirty="0">
                <a:solidFill>
                  <a:schemeClr val="bg1"/>
                </a:solidFill>
              </a:rPr>
              <a:t>. </a:t>
            </a:r>
            <a:r>
              <a:rPr lang="en-US" sz="1800" dirty="0" err="1">
                <a:solidFill>
                  <a:schemeClr val="bg1"/>
                </a:solidFill>
              </a:rPr>
              <a:t>Nó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còn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được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sử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dụng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như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một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phương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pháp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điều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hành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và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quản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trị</a:t>
            </a:r>
            <a:r>
              <a:rPr lang="en-US" sz="1800" dirty="0">
                <a:solidFill>
                  <a:schemeClr val="bg1"/>
                </a:solidFill>
              </a:rPr>
              <a:t> ở </a:t>
            </a:r>
            <a:r>
              <a:rPr lang="en-US" sz="1800" dirty="0" err="1">
                <a:solidFill>
                  <a:schemeClr val="bg1"/>
                </a:solidFill>
              </a:rPr>
              <a:t>nhiều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tổ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chức</a:t>
            </a:r>
            <a:r>
              <a:rPr lang="en-US" sz="1800" dirty="0" smtClean="0">
                <a:solidFill>
                  <a:schemeClr val="bg1"/>
                </a:solidFill>
              </a:rPr>
              <a:t>.</a:t>
            </a:r>
            <a:endParaRPr lang="vi-VN" sz="18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5309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200"/>
              </a:spcBef>
            </a:pPr>
            <a:r>
              <a:rPr 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4.2 </a:t>
            </a:r>
            <a:r>
              <a:rPr lang="en-US" sz="2000" b="1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Phương</a:t>
            </a:r>
            <a:r>
              <a:rPr 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pháp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Agile</a:t>
            </a:r>
            <a:endParaRPr lang="vi-VN" sz="2000" b="1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 algn="just">
              <a:lnSpc>
                <a:spcPct val="150000"/>
              </a:lnSpc>
            </a:pPr>
            <a:r>
              <a:rPr lang="en-US" sz="1500" spc="-1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Phương</a:t>
            </a:r>
            <a:r>
              <a:rPr lang="en-US" sz="1500" spc="-1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500" spc="-1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pháp</a:t>
            </a:r>
            <a:r>
              <a:rPr lang="en-US" sz="1500" spc="-1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Agile (Agile methodology) </a:t>
            </a:r>
            <a:r>
              <a:rPr lang="en-US" sz="1500" spc="-1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là</a:t>
            </a:r>
            <a:r>
              <a:rPr lang="en-US" sz="1500" spc="-1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500" spc="-1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một</a:t>
            </a:r>
            <a:r>
              <a:rPr lang="en-US" sz="1500" spc="-1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500" spc="-1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phương</a:t>
            </a:r>
            <a:r>
              <a:rPr lang="en-US" sz="1500" spc="-1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500" spc="-1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pháp</a:t>
            </a:r>
            <a:r>
              <a:rPr lang="en-US" sz="1500" spc="-1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500" spc="-1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quản</a:t>
            </a:r>
            <a:r>
              <a:rPr lang="en-US" sz="1500" spc="-1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500" spc="-1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lý</a:t>
            </a:r>
            <a:r>
              <a:rPr lang="en-US" sz="1500" spc="-1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500" spc="-1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dự</a:t>
            </a:r>
            <a:r>
              <a:rPr lang="en-US" sz="1500" spc="-1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500" spc="-1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án</a:t>
            </a:r>
            <a:r>
              <a:rPr lang="en-US" sz="1500" spc="-1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500" spc="-1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linh</a:t>
            </a:r>
            <a:r>
              <a:rPr lang="en-US" sz="1500" spc="-1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500" spc="-1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hoạt</a:t>
            </a:r>
            <a:r>
              <a:rPr lang="en-US" sz="1500" spc="-1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500" spc="-1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và</a:t>
            </a:r>
            <a:r>
              <a:rPr lang="en-US" sz="1500" spc="-1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500" spc="-1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phát</a:t>
            </a:r>
            <a:r>
              <a:rPr lang="en-US" sz="1500" spc="-1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500" spc="-1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triển</a:t>
            </a:r>
            <a:r>
              <a:rPr lang="en-US" sz="1500" spc="-1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500" spc="-1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phần</a:t>
            </a:r>
            <a:r>
              <a:rPr lang="en-US" sz="1500" spc="-1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500" spc="-1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mềm</a:t>
            </a:r>
            <a:r>
              <a:rPr lang="en-US" sz="1500" spc="-1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500" spc="-1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dựa</a:t>
            </a:r>
            <a:r>
              <a:rPr lang="en-US" sz="1500" spc="-1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500" spc="-1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trên</a:t>
            </a:r>
            <a:r>
              <a:rPr lang="en-US" sz="1500" spc="-1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500" spc="-1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việc</a:t>
            </a:r>
            <a:r>
              <a:rPr lang="en-US" sz="1500" spc="-1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500" spc="-1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làm</a:t>
            </a:r>
            <a:r>
              <a:rPr lang="en-US" sz="1500" spc="-1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500" spc="-1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việc</a:t>
            </a:r>
            <a:r>
              <a:rPr lang="en-US" sz="1500" spc="-1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500" spc="-1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theo</a:t>
            </a:r>
            <a:r>
              <a:rPr lang="en-US" sz="1500" spc="-1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500" spc="-1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các</a:t>
            </a:r>
            <a:r>
              <a:rPr lang="en-US" sz="1500" spc="-1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500" spc="-1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vòng</a:t>
            </a:r>
            <a:r>
              <a:rPr lang="en-US" sz="1500" spc="-1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500" spc="-1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lặp</a:t>
            </a:r>
            <a:r>
              <a:rPr lang="en-US" sz="1500" spc="-1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500" spc="-1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ngắn</a:t>
            </a:r>
            <a:r>
              <a:rPr lang="en-US" sz="1500" spc="-1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500" spc="-1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gọi</a:t>
            </a:r>
            <a:r>
              <a:rPr lang="en-US" sz="1500" spc="-1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500" spc="-1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là</a:t>
            </a:r>
            <a:r>
              <a:rPr lang="en-US" sz="1500" spc="-1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"sprints". Agile </a:t>
            </a:r>
            <a:r>
              <a:rPr lang="en-US" sz="1500" spc="-1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tập</a:t>
            </a:r>
            <a:r>
              <a:rPr lang="en-US" sz="1500" spc="-1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500" spc="-1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trung</a:t>
            </a:r>
            <a:r>
              <a:rPr lang="en-US" sz="1500" spc="-1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500" spc="-1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vào</a:t>
            </a:r>
            <a:r>
              <a:rPr lang="en-US" sz="1500" spc="-1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500" spc="-1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việc</a:t>
            </a:r>
            <a:r>
              <a:rPr lang="en-US" sz="1500" spc="-1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500" spc="-1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thích</a:t>
            </a:r>
            <a:r>
              <a:rPr lang="en-US" sz="1500" spc="-1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500" spc="-1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ứng</a:t>
            </a:r>
            <a:r>
              <a:rPr lang="en-US" sz="1500" spc="-1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500" spc="-1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với</a:t>
            </a:r>
            <a:r>
              <a:rPr lang="en-US" sz="1500" spc="-1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500" spc="-1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sự</a:t>
            </a:r>
            <a:r>
              <a:rPr lang="en-US" sz="1500" spc="-1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500" spc="-1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thay</a:t>
            </a:r>
            <a:r>
              <a:rPr lang="en-US" sz="1500" spc="-1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500" spc="-1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đổi</a:t>
            </a:r>
            <a:r>
              <a:rPr lang="en-US" sz="1500" spc="-1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500" spc="-1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và</a:t>
            </a:r>
            <a:r>
              <a:rPr lang="en-US" sz="1500" spc="-1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500" spc="-1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tạo</a:t>
            </a:r>
            <a:r>
              <a:rPr lang="en-US" sz="1500" spc="-1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500" spc="-1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ra</a:t>
            </a:r>
            <a:r>
              <a:rPr lang="en-US" sz="1500" spc="-1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500" spc="-1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giá</a:t>
            </a:r>
            <a:r>
              <a:rPr lang="en-US" sz="1500" spc="-1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500" spc="-1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trị</a:t>
            </a:r>
            <a:r>
              <a:rPr lang="en-US" sz="1500" spc="-1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500" spc="-1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sớm</a:t>
            </a:r>
            <a:r>
              <a:rPr lang="en-US" sz="1500" spc="-1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500" spc="-1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cho</a:t>
            </a:r>
            <a:r>
              <a:rPr lang="en-US" sz="1500" spc="-1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500" spc="-1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khách</a:t>
            </a:r>
            <a:r>
              <a:rPr lang="en-US" sz="1500" spc="-1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500" spc="-1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hàng</a:t>
            </a:r>
            <a:r>
              <a:rPr lang="en-US" sz="1500" spc="-1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500" spc="-1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bằng</a:t>
            </a:r>
            <a:r>
              <a:rPr lang="en-US" sz="1500" spc="-1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500" spc="-1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cách</a:t>
            </a:r>
            <a:r>
              <a:rPr lang="en-US" sz="1500" spc="-1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500" spc="-1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tăng</a:t>
            </a:r>
            <a:r>
              <a:rPr lang="en-US" sz="1500" spc="-1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500" spc="-1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cường</a:t>
            </a:r>
            <a:r>
              <a:rPr lang="en-US" sz="1500" spc="-1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500" spc="-1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sự</a:t>
            </a:r>
            <a:r>
              <a:rPr lang="en-US" sz="1500" spc="-1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500" spc="-1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linh</a:t>
            </a:r>
            <a:r>
              <a:rPr lang="en-US" sz="1500" spc="-1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500" spc="-1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hoạt</a:t>
            </a:r>
            <a:r>
              <a:rPr lang="en-US" sz="1500" spc="-1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, </a:t>
            </a:r>
            <a:r>
              <a:rPr lang="en-US" sz="1500" spc="-1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tương</a:t>
            </a:r>
            <a:r>
              <a:rPr lang="en-US" sz="1500" spc="-1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500" spc="-1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tác</a:t>
            </a:r>
            <a:r>
              <a:rPr lang="en-US" sz="1500" spc="-1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500" spc="-1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và</a:t>
            </a:r>
            <a:r>
              <a:rPr lang="en-US" sz="1500" spc="-1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500" spc="-1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phản</a:t>
            </a:r>
            <a:r>
              <a:rPr lang="en-US" sz="1500" spc="-1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500" spc="-1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hồi</a:t>
            </a:r>
            <a:r>
              <a:rPr lang="en-US" sz="1500" spc="-1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500" spc="-1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trong</a:t>
            </a:r>
            <a:r>
              <a:rPr lang="en-US" sz="1500" spc="-1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500" spc="-1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quá</a:t>
            </a:r>
            <a:r>
              <a:rPr lang="en-US" sz="1500" spc="-1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500" spc="-1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trình</a:t>
            </a:r>
            <a:r>
              <a:rPr lang="en-US" sz="1500" spc="-1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500" spc="-1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phát</a:t>
            </a:r>
            <a:r>
              <a:rPr lang="en-US" sz="1500" spc="-1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500" spc="-1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triển</a:t>
            </a:r>
            <a:r>
              <a:rPr lang="en-US" sz="1500" spc="-10" dirty="0" smtClean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1500" b="1" dirty="0" smtClean="0">
                <a:solidFill>
                  <a:schemeClr val="bg1"/>
                </a:solidFill>
              </a:rPr>
              <a:t>1. Scrum</a:t>
            </a:r>
          </a:p>
          <a:p>
            <a:pPr algn="just">
              <a:lnSpc>
                <a:spcPct val="150000"/>
              </a:lnSpc>
            </a:pPr>
            <a:r>
              <a:rPr lang="en-US" sz="1500" dirty="0" err="1">
                <a:solidFill>
                  <a:schemeClr val="bg1"/>
                </a:solidFill>
              </a:rPr>
              <a:t>Mỗi</a:t>
            </a:r>
            <a:r>
              <a:rPr lang="en-US" sz="1500" dirty="0">
                <a:solidFill>
                  <a:schemeClr val="bg1"/>
                </a:solidFill>
              </a:rPr>
              <a:t> sprint </a:t>
            </a:r>
            <a:r>
              <a:rPr lang="en-US" sz="1500" dirty="0" err="1">
                <a:solidFill>
                  <a:schemeClr val="bg1"/>
                </a:solidFill>
              </a:rPr>
              <a:t>tập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trung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vào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việc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phát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triển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một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phần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của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sản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phẩm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và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kết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thúc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bằng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việc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sản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xuất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một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phiên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bản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có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thể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triển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khai</a:t>
            </a:r>
            <a:r>
              <a:rPr lang="en-US" sz="1500" dirty="0">
                <a:solidFill>
                  <a:schemeClr val="bg1"/>
                </a:solidFill>
              </a:rPr>
              <a:t>.</a:t>
            </a:r>
            <a:endParaRPr lang="en-US" sz="1500" b="1" dirty="0" smtClean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sz="1500" b="1" dirty="0" smtClean="0">
                <a:solidFill>
                  <a:schemeClr val="bg1"/>
                </a:solidFill>
              </a:rPr>
              <a:t>2</a:t>
            </a:r>
            <a:r>
              <a:rPr lang="en-US" sz="1500" b="1" dirty="0">
                <a:solidFill>
                  <a:schemeClr val="bg1"/>
                </a:solidFill>
              </a:rPr>
              <a:t>. </a:t>
            </a:r>
            <a:r>
              <a:rPr lang="en-US" sz="1500" b="1" dirty="0" smtClean="0">
                <a:solidFill>
                  <a:schemeClr val="bg1"/>
                </a:solidFill>
              </a:rPr>
              <a:t>Kanban</a:t>
            </a:r>
          </a:p>
          <a:p>
            <a:pPr algn="just">
              <a:lnSpc>
                <a:spcPct val="150000"/>
              </a:lnSpc>
            </a:pPr>
            <a:r>
              <a:rPr lang="en-US" sz="1500" dirty="0">
                <a:solidFill>
                  <a:schemeClr val="bg1"/>
                </a:solidFill>
              </a:rPr>
              <a:t>Kanban </a:t>
            </a:r>
            <a:r>
              <a:rPr lang="en-US" sz="1500" dirty="0" err="1">
                <a:solidFill>
                  <a:schemeClr val="bg1"/>
                </a:solidFill>
              </a:rPr>
              <a:t>là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một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phương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pháp</a:t>
            </a:r>
            <a:r>
              <a:rPr lang="en-US" sz="1500" dirty="0">
                <a:solidFill>
                  <a:schemeClr val="bg1"/>
                </a:solidFill>
              </a:rPr>
              <a:t> Agile </a:t>
            </a:r>
            <a:r>
              <a:rPr lang="en-US" sz="1500" dirty="0" err="1">
                <a:solidFill>
                  <a:schemeClr val="bg1"/>
                </a:solidFill>
              </a:rPr>
              <a:t>tập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trung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vào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quản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lý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và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theo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dõi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quy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trình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làm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việc</a:t>
            </a:r>
            <a:r>
              <a:rPr lang="en-US" sz="1500" dirty="0">
                <a:solidFill>
                  <a:schemeClr val="bg1"/>
                </a:solidFill>
              </a:rPr>
              <a:t>.</a:t>
            </a:r>
            <a:endParaRPr lang="en-US" sz="1500" b="1"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sz="1500" b="1" dirty="0" smtClean="0">
                <a:solidFill>
                  <a:schemeClr val="bg1"/>
                </a:solidFill>
              </a:rPr>
              <a:t>3</a:t>
            </a:r>
            <a:r>
              <a:rPr lang="en-US" sz="1500" b="1" dirty="0">
                <a:solidFill>
                  <a:schemeClr val="bg1"/>
                </a:solidFill>
              </a:rPr>
              <a:t>. Extreme Programming (XP</a:t>
            </a:r>
            <a:r>
              <a:rPr lang="en-US" sz="1500" b="1" dirty="0" smtClean="0">
                <a:solidFill>
                  <a:schemeClr val="bg1"/>
                </a:solidFill>
              </a:rPr>
              <a:t>)</a:t>
            </a:r>
          </a:p>
          <a:p>
            <a:pPr algn="just">
              <a:lnSpc>
                <a:spcPct val="150000"/>
              </a:lnSpc>
            </a:pPr>
            <a:r>
              <a:rPr lang="en-US" sz="1500" dirty="0">
                <a:solidFill>
                  <a:schemeClr val="bg1"/>
                </a:solidFill>
              </a:rPr>
              <a:t>XP </a:t>
            </a:r>
            <a:r>
              <a:rPr lang="en-US" sz="1500" dirty="0" err="1">
                <a:solidFill>
                  <a:schemeClr val="bg1"/>
                </a:solidFill>
              </a:rPr>
              <a:t>là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một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phương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pháp</a:t>
            </a:r>
            <a:r>
              <a:rPr lang="en-US" sz="1500" dirty="0">
                <a:solidFill>
                  <a:schemeClr val="bg1"/>
                </a:solidFill>
              </a:rPr>
              <a:t> Agile </a:t>
            </a:r>
            <a:r>
              <a:rPr lang="en-US" sz="1500" dirty="0" err="1">
                <a:solidFill>
                  <a:schemeClr val="bg1"/>
                </a:solidFill>
              </a:rPr>
              <a:t>tập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trung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vào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việc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cải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thiện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chất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lượng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và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tăng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cường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phản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hồi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trong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quá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trình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phát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triển</a:t>
            </a:r>
            <a:r>
              <a:rPr lang="en-US" sz="1500" dirty="0">
                <a:solidFill>
                  <a:schemeClr val="bg1"/>
                </a:solidFill>
              </a:rPr>
              <a:t>. </a:t>
            </a:r>
            <a:endParaRPr lang="en-US" sz="1500" b="1" dirty="0" smtClean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sz="1500" b="1" dirty="0">
                <a:solidFill>
                  <a:schemeClr val="bg1"/>
                </a:solidFill>
              </a:rPr>
              <a:t>4. Lean Software </a:t>
            </a:r>
            <a:r>
              <a:rPr lang="en-US" sz="1500" b="1" dirty="0" smtClean="0">
                <a:solidFill>
                  <a:schemeClr val="bg1"/>
                </a:solidFill>
              </a:rPr>
              <a:t>Development</a:t>
            </a:r>
          </a:p>
          <a:p>
            <a:pPr algn="just">
              <a:lnSpc>
                <a:spcPct val="150000"/>
              </a:lnSpc>
            </a:pPr>
            <a:r>
              <a:rPr lang="en-US" sz="1500" dirty="0" err="1">
                <a:solidFill>
                  <a:schemeClr val="bg1"/>
                </a:solidFill>
              </a:rPr>
              <a:t>Nó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tập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trung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vào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việc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loại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bỏ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lãng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phí</a:t>
            </a:r>
            <a:r>
              <a:rPr lang="en-US" sz="1500" dirty="0">
                <a:solidFill>
                  <a:schemeClr val="bg1"/>
                </a:solidFill>
              </a:rPr>
              <a:t>, </a:t>
            </a:r>
            <a:r>
              <a:rPr lang="en-US" sz="1500" dirty="0" err="1">
                <a:solidFill>
                  <a:schemeClr val="bg1"/>
                </a:solidFill>
              </a:rPr>
              <a:t>tối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ưu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hóa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quy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trình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và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cung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cấp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giá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trị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nhanh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chóng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cho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khách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hàng</a:t>
            </a:r>
            <a:r>
              <a:rPr lang="en-US" sz="1500" dirty="0">
                <a:solidFill>
                  <a:schemeClr val="bg1"/>
                </a:solidFill>
              </a:rPr>
              <a:t>. </a:t>
            </a:r>
            <a:endParaRPr lang="vi-VN" sz="15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193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200"/>
              </a:spcBef>
            </a:pPr>
            <a:r>
              <a:rPr lang="en-US" sz="1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4.3 Scrum </a:t>
            </a:r>
            <a:r>
              <a:rPr lang="en-US" sz="1800" b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vi-VN" sz="1800" b="1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Scrum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phương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pháp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án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triển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mềm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Agile.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Nó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tập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trung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việc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tổ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chức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việc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thành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đợt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triển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ngắn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gọi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"sprints"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tăng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cường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tương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tác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sản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xuất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trị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nhanh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chóng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 Scrum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xây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dựng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ba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chính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vai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trò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sự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kiện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sản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phẩm</a:t>
            </a:r>
            <a:r>
              <a:rPr lang="en-US" sz="1700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1700" b="1" dirty="0" err="1">
                <a:solidFill>
                  <a:schemeClr val="bg1"/>
                </a:solidFill>
              </a:rPr>
              <a:t>Vai</a:t>
            </a:r>
            <a:r>
              <a:rPr lang="en-US" sz="1700" b="1" dirty="0">
                <a:solidFill>
                  <a:schemeClr val="bg1"/>
                </a:solidFill>
              </a:rPr>
              <a:t> </a:t>
            </a:r>
            <a:r>
              <a:rPr lang="en-US" sz="1700" b="1" dirty="0" err="1">
                <a:solidFill>
                  <a:schemeClr val="bg1"/>
                </a:solidFill>
              </a:rPr>
              <a:t>trò</a:t>
            </a:r>
            <a:r>
              <a:rPr lang="en-US" sz="1700" b="1" dirty="0">
                <a:solidFill>
                  <a:schemeClr val="bg1"/>
                </a:solidFill>
              </a:rPr>
              <a:t>:</a:t>
            </a:r>
            <a:endParaRPr lang="vi-VN" sz="1700"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sz="1700" dirty="0" smtClean="0">
                <a:solidFill>
                  <a:schemeClr val="bg1"/>
                </a:solidFill>
              </a:rPr>
              <a:t>	- </a:t>
            </a:r>
            <a:r>
              <a:rPr lang="en-US" sz="1700" dirty="0">
                <a:solidFill>
                  <a:schemeClr val="bg1"/>
                </a:solidFill>
              </a:rPr>
              <a:t>Scrum Master: </a:t>
            </a:r>
            <a:r>
              <a:rPr lang="en-US" sz="1700" dirty="0" err="1">
                <a:solidFill>
                  <a:schemeClr val="bg1"/>
                </a:solidFill>
              </a:rPr>
              <a:t>Người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đảm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nhận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vai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trò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lãnh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đạo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và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hướng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dẫn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nhóm</a:t>
            </a:r>
            <a:r>
              <a:rPr lang="en-US" sz="1700" dirty="0">
                <a:solidFill>
                  <a:schemeClr val="bg1"/>
                </a:solidFill>
              </a:rPr>
              <a:t> Scrum. Scrum Master </a:t>
            </a:r>
            <a:r>
              <a:rPr lang="en-US" sz="1700" dirty="0" err="1">
                <a:solidFill>
                  <a:schemeClr val="bg1"/>
                </a:solidFill>
              </a:rPr>
              <a:t>giúp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đảm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bảo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quá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trình</a:t>
            </a:r>
            <a:r>
              <a:rPr lang="en-US" sz="1700" dirty="0">
                <a:solidFill>
                  <a:schemeClr val="bg1"/>
                </a:solidFill>
              </a:rPr>
              <a:t> Scrum </a:t>
            </a:r>
            <a:r>
              <a:rPr lang="en-US" sz="1700" dirty="0" err="1">
                <a:solidFill>
                  <a:schemeClr val="bg1"/>
                </a:solidFill>
              </a:rPr>
              <a:t>diễn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ra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một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cách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hiệu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quả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và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loại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bỏ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các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rào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cản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gây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trở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ngại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cho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nhóm</a:t>
            </a:r>
            <a:r>
              <a:rPr lang="en-US" sz="1700" dirty="0">
                <a:solidFill>
                  <a:schemeClr val="bg1"/>
                </a:solidFill>
              </a:rPr>
              <a:t>.</a:t>
            </a:r>
            <a:endParaRPr lang="vi-VN" sz="1700"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sz="1700" dirty="0" smtClean="0">
                <a:solidFill>
                  <a:schemeClr val="bg1"/>
                </a:solidFill>
              </a:rPr>
              <a:t>	- </a:t>
            </a:r>
            <a:r>
              <a:rPr lang="en-US" sz="1700" dirty="0">
                <a:solidFill>
                  <a:schemeClr val="bg1"/>
                </a:solidFill>
              </a:rPr>
              <a:t>Product Owner: </a:t>
            </a:r>
            <a:r>
              <a:rPr lang="en-US" sz="1700" dirty="0" err="1">
                <a:solidFill>
                  <a:schemeClr val="bg1"/>
                </a:solidFill>
              </a:rPr>
              <a:t>Người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đại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diện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cho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khách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hàng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hoặc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người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sử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dụng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cuối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trong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dự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án</a:t>
            </a:r>
            <a:r>
              <a:rPr lang="en-US" sz="1700" dirty="0">
                <a:solidFill>
                  <a:schemeClr val="bg1"/>
                </a:solidFill>
              </a:rPr>
              <a:t>. Product Owner </a:t>
            </a:r>
            <a:r>
              <a:rPr lang="en-US" sz="1700" dirty="0" err="1">
                <a:solidFill>
                  <a:schemeClr val="bg1"/>
                </a:solidFill>
              </a:rPr>
              <a:t>xác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định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yêu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cầu</a:t>
            </a:r>
            <a:r>
              <a:rPr lang="en-US" sz="1700" dirty="0">
                <a:solidFill>
                  <a:schemeClr val="bg1"/>
                </a:solidFill>
              </a:rPr>
              <a:t>, </a:t>
            </a:r>
            <a:r>
              <a:rPr lang="en-US" sz="1700" dirty="0" err="1">
                <a:solidFill>
                  <a:schemeClr val="bg1"/>
                </a:solidFill>
              </a:rPr>
              <a:t>ưu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tiên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và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quản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lý</a:t>
            </a:r>
            <a:r>
              <a:rPr lang="en-US" sz="1700" dirty="0">
                <a:solidFill>
                  <a:schemeClr val="bg1"/>
                </a:solidFill>
              </a:rPr>
              <a:t> Product Backlog - </a:t>
            </a:r>
            <a:r>
              <a:rPr lang="en-US" sz="1700" dirty="0" err="1">
                <a:solidFill>
                  <a:schemeClr val="bg1"/>
                </a:solidFill>
              </a:rPr>
              <a:t>danh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sách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các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yêu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cầu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cho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sản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phẩm</a:t>
            </a:r>
            <a:r>
              <a:rPr lang="en-US" sz="1700" dirty="0">
                <a:solidFill>
                  <a:schemeClr val="bg1"/>
                </a:solidFill>
              </a:rPr>
              <a:t>.</a:t>
            </a:r>
            <a:endParaRPr lang="vi-VN" sz="1700"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sz="1700" dirty="0" smtClean="0">
                <a:solidFill>
                  <a:schemeClr val="bg1"/>
                </a:solidFill>
              </a:rPr>
              <a:t>	- </a:t>
            </a:r>
            <a:r>
              <a:rPr lang="en-US" sz="1700" dirty="0" err="1">
                <a:solidFill>
                  <a:schemeClr val="bg1"/>
                </a:solidFill>
              </a:rPr>
              <a:t>Nhóm</a:t>
            </a:r>
            <a:r>
              <a:rPr lang="en-US" sz="1700" dirty="0">
                <a:solidFill>
                  <a:schemeClr val="bg1"/>
                </a:solidFill>
              </a:rPr>
              <a:t> Scrum: </a:t>
            </a:r>
            <a:r>
              <a:rPr lang="en-US" sz="1700" dirty="0" err="1">
                <a:solidFill>
                  <a:schemeClr val="bg1"/>
                </a:solidFill>
              </a:rPr>
              <a:t>Nhóm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phát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triển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chịu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trách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nhiệm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thực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hiện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công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việc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và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sản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xuất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sản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phẩm</a:t>
            </a:r>
            <a:r>
              <a:rPr lang="en-US" sz="1700" dirty="0">
                <a:solidFill>
                  <a:schemeClr val="bg1"/>
                </a:solidFill>
              </a:rPr>
              <a:t>. </a:t>
            </a:r>
            <a:r>
              <a:rPr lang="en-US" sz="1700" dirty="0" err="1">
                <a:solidFill>
                  <a:schemeClr val="bg1"/>
                </a:solidFill>
              </a:rPr>
              <a:t>Nhóm</a:t>
            </a:r>
            <a:r>
              <a:rPr lang="en-US" sz="1700" dirty="0">
                <a:solidFill>
                  <a:schemeClr val="bg1"/>
                </a:solidFill>
              </a:rPr>
              <a:t> Scrum </a:t>
            </a:r>
            <a:r>
              <a:rPr lang="en-US" sz="1700" dirty="0" err="1">
                <a:solidFill>
                  <a:schemeClr val="bg1"/>
                </a:solidFill>
              </a:rPr>
              <a:t>thường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gồm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các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thành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viên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đa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chuyên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ngành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và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tự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tổ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chức</a:t>
            </a:r>
            <a:r>
              <a:rPr lang="en-US" sz="1700" dirty="0" smtClean="0">
                <a:solidFill>
                  <a:schemeClr val="bg1"/>
                </a:solidFill>
              </a:rPr>
              <a:t>.</a:t>
            </a:r>
            <a:endParaRPr lang="vi-VN" sz="17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487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4.4 </a:t>
            </a:r>
            <a:r>
              <a:rPr lang="en-US" sz="2000" b="1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Sự</a:t>
            </a:r>
            <a:r>
              <a:rPr 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kiện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vi-VN" sz="20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7200" algn="just">
              <a:lnSpc>
                <a:spcPct val="150000"/>
              </a:lnSpc>
            </a:pP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 Sprint: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khoảng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thời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gian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cố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định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thường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từ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1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đến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4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tuần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đó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nhóm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Scrum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triển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sản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phẩm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tạo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ra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phiên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bản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triển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khai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vi-VN" sz="17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7200" algn="just">
              <a:lnSpc>
                <a:spcPct val="150000"/>
              </a:lnSpc>
            </a:pP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 Sprint Planning: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Cuộc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họp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xác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định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lập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kế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hoạch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việc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Sprint. Product Owner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nhóm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Scrum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cùng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nhau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định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rõ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mục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tiêu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lựa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chọn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việc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từ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Product Backlog.</a:t>
            </a:r>
            <a:endParaRPr lang="vi-VN" sz="17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7200" algn="just">
              <a:lnSpc>
                <a:spcPct val="150000"/>
              </a:lnSpc>
            </a:pP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 Daily Scrum: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cuộc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họp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ngắn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ngày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không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quá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15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phút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đó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thành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viên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nhóm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Scrum chia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sẻ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tiến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độ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việc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thảo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luận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về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những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rào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cản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đồng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bộ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hóa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hoạt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động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mình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vi-VN" sz="17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62280" algn="just">
              <a:lnSpc>
                <a:spcPct val="150000"/>
              </a:lnSpc>
            </a:pP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US" sz="1700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 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Sprint Review: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Cuộc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họp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cuối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Sprint </a:t>
            </a:r>
            <a:r>
              <a:rPr lang="en-US" sz="170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1700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xem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xét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đánh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việc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 Product Owner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khách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mời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tham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gia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xem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phiên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bản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sản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phẩm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mới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cung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cấp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phản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hồi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vi-VN" sz="17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7200" algn="just">
              <a:lnSpc>
                <a:spcPct val="150000"/>
              </a:lnSpc>
            </a:pP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 Sprint Retrospective: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Cuộc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họp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Sprint Review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nhóm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Scrum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đánh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quá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làm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việc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mình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tìm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kiếm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cách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cải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thiện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Nhóm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xác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định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những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điểm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mạnh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điểm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yếu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đề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xuất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biện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pháp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cải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tiến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lên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kế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hoạch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Sprint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tiếp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theo.</a:t>
            </a:r>
            <a:endParaRPr lang="vi-VN" sz="17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09196"/>
            <a:ext cx="91440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4.5 </a:t>
            </a:r>
            <a:r>
              <a:rPr lang="en-US" sz="2000" b="1" dirty="0" err="1" smtClean="0">
                <a:solidFill>
                  <a:schemeClr val="bg1"/>
                </a:solidFill>
              </a:rPr>
              <a:t>Các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sản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phẩm</a:t>
            </a:r>
            <a:r>
              <a:rPr lang="en-US" sz="2000" b="1" dirty="0">
                <a:solidFill>
                  <a:schemeClr val="bg1"/>
                </a:solidFill>
              </a:rPr>
              <a:t>:</a:t>
            </a:r>
            <a:endParaRPr lang="en-US" sz="2000" dirty="0" smtClean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-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Product Backlog: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Danh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sách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yêu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cầu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việc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sản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phẩm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sắp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xếp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ưu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tiên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 Product Owner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cập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nhật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Backlog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đáp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nhu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cầu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khách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vi-VN" sz="20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	- Sprint Backlog: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Danh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sách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việc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cụ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lựa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chọn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từ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Product Backlog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Sprint.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Nhóm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Scrum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tự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tổ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chức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Sprint Backlog.</a:t>
            </a:r>
            <a:endParaRPr lang="vi-VN" sz="20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- Scrum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giúp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tăng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cường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tương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tác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linh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hoạt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quá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triển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mềm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Bằng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cách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Sprint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ngắn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Scrum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giúp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đưa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ra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nhanh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chóng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nhận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phản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hồi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từ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khách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điều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chỉnh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cải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thiện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liên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tục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vi-VN" sz="20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67"/>
          <p:cNvSpPr/>
          <p:nvPr/>
        </p:nvSpPr>
        <p:spPr>
          <a:xfrm>
            <a:off x="3487800" y="315100"/>
            <a:ext cx="2168400" cy="21684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1" name="Google Shape;1211;p67"/>
          <p:cNvSpPr txBox="1">
            <a:spLocks noGrp="1"/>
          </p:cNvSpPr>
          <p:nvPr>
            <p:ph type="title"/>
          </p:nvPr>
        </p:nvSpPr>
        <p:spPr>
          <a:xfrm>
            <a:off x="2312894" y="2259099"/>
            <a:ext cx="6117756" cy="25925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vi-VN" sz="6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TRIỂN KHAI</a:t>
            </a:r>
          </a:p>
        </p:txBody>
      </p:sp>
      <p:sp>
        <p:nvSpPr>
          <p:cNvPr id="1212" name="Google Shape;1212;p67"/>
          <p:cNvSpPr txBox="1">
            <a:spLocks noGrp="1"/>
          </p:cNvSpPr>
          <p:nvPr>
            <p:ph type="title" idx="2"/>
          </p:nvPr>
        </p:nvSpPr>
        <p:spPr>
          <a:xfrm>
            <a:off x="3545635" y="539500"/>
            <a:ext cx="2052600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vi-VN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14" name="Google Shape;1214;p67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8099999">
            <a:off x="-2099945" y="-4234180"/>
            <a:ext cx="11254740" cy="12964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67"/>
          <p:cNvSpPr/>
          <p:nvPr/>
        </p:nvSpPr>
        <p:spPr>
          <a:xfrm>
            <a:off x="3487800" y="315100"/>
            <a:ext cx="2168400" cy="21684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1" name="Google Shape;1211;p67"/>
          <p:cNvSpPr txBox="1">
            <a:spLocks noGrp="1"/>
          </p:cNvSpPr>
          <p:nvPr>
            <p:ph type="title"/>
          </p:nvPr>
        </p:nvSpPr>
        <p:spPr>
          <a:xfrm>
            <a:off x="2312894" y="2259099"/>
            <a:ext cx="6117756" cy="25925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vi-VN" sz="6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TRIỂN KHAI</a:t>
            </a:r>
          </a:p>
        </p:txBody>
      </p:sp>
      <p:sp>
        <p:nvSpPr>
          <p:cNvPr id="1212" name="Google Shape;1212;p67"/>
          <p:cNvSpPr txBox="1">
            <a:spLocks noGrp="1"/>
          </p:cNvSpPr>
          <p:nvPr>
            <p:ph type="title" idx="2"/>
          </p:nvPr>
        </p:nvSpPr>
        <p:spPr>
          <a:xfrm>
            <a:off x="3545635" y="539500"/>
            <a:ext cx="2052600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vi-VN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14" name="Google Shape;1214;p67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8099999">
            <a:off x="2426335" y="-7617460"/>
            <a:ext cx="11254740" cy="12964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7" name="Picture 9" descr="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519" y="847744"/>
            <a:ext cx="573742" cy="561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33755" y="3007983"/>
            <a:ext cx="3094754" cy="8782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vi-VN" sz="20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Giáo</a:t>
            </a:r>
            <a:r>
              <a:rPr kumimoji="0" lang="en-US" altLang="vi-VN" sz="2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vi-VN" sz="20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viên</a:t>
            </a:r>
            <a:r>
              <a:rPr kumimoji="0" lang="en-US" altLang="vi-VN" sz="2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vi-VN" sz="20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hướng</a:t>
            </a:r>
            <a:r>
              <a:rPr kumimoji="0" lang="en-US" altLang="vi-VN" sz="2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vi-VN" sz="20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dẫn</a:t>
            </a:r>
            <a:endParaRPr lang="en-US" altLang="vi-VN" sz="2000" i="1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vi-V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vi-VN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Nguyễn</a:t>
            </a:r>
            <a:r>
              <a:rPr kumimoji="0" lang="en-US" altLang="vi-VN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vi-VN" sz="20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Bảo</a:t>
            </a:r>
            <a:r>
              <a:rPr kumimoji="0" lang="en-US" altLang="vi-VN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vi-VN" sz="20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Ân</a:t>
            </a:r>
            <a:endParaRPr kumimoji="0" lang="en-US" altLang="vi-VN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5387382" y="2975709"/>
            <a:ext cx="3345628" cy="206247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vi-VN" sz="18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Sinh</a:t>
            </a:r>
            <a:r>
              <a:rPr kumimoji="0" lang="en-US" altLang="vi-VN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vi-VN" sz="18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viên</a:t>
            </a:r>
            <a:r>
              <a:rPr kumimoji="0" lang="en-US" altLang="vi-VN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vi-VN" sz="18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thực</a:t>
            </a:r>
            <a:r>
              <a:rPr kumimoji="0" lang="en-US" altLang="vi-VN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vi-VN" sz="18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hiện</a:t>
            </a:r>
            <a:r>
              <a:rPr kumimoji="0" lang="en-US" altLang="vi-VN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</a:t>
            </a:r>
            <a:endParaRPr kumimoji="0" lang="vi-VN" altLang="vi-V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vi-VN" sz="1800" dirty="0" smtClean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110120051 - </a:t>
            </a:r>
            <a:r>
              <a:rPr kumimoji="0" lang="en-US" altLang="vi-VN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Trần</a:t>
            </a:r>
            <a:r>
              <a:rPr kumimoji="0" lang="en-US" altLang="vi-V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vi-VN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Trọng</a:t>
            </a:r>
            <a:r>
              <a:rPr kumimoji="0" lang="en-US" altLang="vi-V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vi-VN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Nhân</a:t>
            </a:r>
            <a:r>
              <a:rPr kumimoji="0" lang="en-US" altLang="vi-V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</a:t>
            </a:r>
            <a:r>
              <a:rPr lang="en-US" altLang="vi-VN" sz="1800" dirty="0" smtClean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110120026 - </a:t>
            </a:r>
            <a:r>
              <a:rPr kumimoji="0" lang="en-US" altLang="vi-VN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Lâm</a:t>
            </a:r>
            <a:r>
              <a:rPr kumimoji="0" lang="en-US" altLang="vi-V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vi-VN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Ngọc</a:t>
            </a:r>
            <a:r>
              <a:rPr kumimoji="0" lang="en-US" altLang="vi-V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vi-VN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Hân</a:t>
            </a:r>
            <a:r>
              <a:rPr kumimoji="0" lang="en-US" altLang="vi-V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</a:t>
            </a:r>
            <a:r>
              <a:rPr lang="en-US" altLang="vi-VN" sz="1800" dirty="0" smtClean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110120077 – </a:t>
            </a:r>
            <a:r>
              <a:rPr kumimoji="0" lang="en-US" altLang="vi-VN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Trần</a:t>
            </a:r>
            <a:r>
              <a:rPr kumimoji="0" lang="en-US" altLang="vi-V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vi-VN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Quang</a:t>
            </a:r>
            <a:r>
              <a:rPr kumimoji="0" lang="en-US" altLang="vi-V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vi-VN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Tiến</a:t>
            </a:r>
            <a:r>
              <a:rPr kumimoji="0" lang="en-US" altLang="vi-V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 </a:t>
            </a:r>
            <a:r>
              <a:rPr kumimoji="0" lang="en-US" altLang="vi-VN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Lớp</a:t>
            </a:r>
            <a:r>
              <a:rPr kumimoji="0" lang="en-US" altLang="vi-V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: DA20TTA</a:t>
            </a:r>
            <a:endParaRPr kumimoji="0" lang="en-US" altLang="vi-V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652316" y="10634"/>
            <a:ext cx="3538149" cy="115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vi-V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KHOA KỸ THUẬT VÀ CÔNG NGHỆ</a:t>
            </a:r>
            <a:endParaRPr kumimoji="0" lang="vi-VN" altLang="vi-VN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vi-VN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BỘ MÔN CÔNG NGHỆ THÔNG TIN</a:t>
            </a:r>
            <a:endParaRPr kumimoji="0" lang="vi-VN" altLang="vi-VN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vi-VN" altLang="vi-VN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356562" y="1381143"/>
            <a:ext cx="6202767" cy="1684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vi-VN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Báo</a:t>
            </a:r>
            <a:r>
              <a:rPr kumimoji="0" lang="en-US" altLang="vi-V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vi-VN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cáo</a:t>
            </a:r>
            <a:r>
              <a:rPr kumimoji="0" lang="en-US" altLang="vi-V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vi-VN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kết</a:t>
            </a:r>
            <a:r>
              <a:rPr kumimoji="0" lang="en-US" altLang="vi-V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vi-VN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thúc</a:t>
            </a:r>
            <a:r>
              <a:rPr kumimoji="0" lang="en-US" altLang="vi-V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vi-VN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môn</a:t>
            </a:r>
            <a:endParaRPr kumimoji="0" lang="vi-VN" altLang="vi-VN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vi-V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HỌC KỲ 2, NĂM HỌC 2022-2023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0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  <a:ea typeface="Times New Roman" panose="02020603050405020304" pitchFamily="18" charset="0"/>
                <a:sym typeface="+mn-ea"/>
              </a:rPr>
              <a:t>SpringBoot-Angular7-Online-Shopping-Store</a:t>
            </a:r>
            <a:endParaRPr kumimoji="0" lang="vi-VN" altLang="vi-VN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vi-VN" altLang="vi-V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659301" y="4637974"/>
            <a:ext cx="3524250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vi-VN" sz="13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Trà</a:t>
            </a:r>
            <a:r>
              <a:rPr kumimoji="0" lang="en-US" altLang="vi-VN" sz="13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vi-VN" sz="13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Vinh</a:t>
            </a:r>
            <a:r>
              <a:rPr kumimoji="0" lang="en-US" altLang="vi-VN" sz="13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kumimoji="0" lang="en-US" altLang="vi-VN" sz="13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tháng</a:t>
            </a:r>
            <a:r>
              <a:rPr kumimoji="0" lang="en-US" altLang="vi-VN" sz="13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altLang="vi-VN" sz="1300" i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7</a:t>
            </a:r>
            <a:r>
              <a:rPr kumimoji="0" lang="en-US" altLang="vi-VN" sz="13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vi-VN" sz="13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năm</a:t>
            </a:r>
            <a:r>
              <a:rPr kumimoji="0" lang="en-US" altLang="vi-VN" sz="13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2023</a:t>
            </a:r>
            <a:endParaRPr kumimoji="0" lang="vi-VN" altLang="vi-VN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5.1 Docker</a:t>
            </a:r>
            <a:endParaRPr lang="vi-VN" sz="2400" b="1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	Docker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là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một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nền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tảng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mã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nguồn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mở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cho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việc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tạo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triển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khai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và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quản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lý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các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ứng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dụng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trong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một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môi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trường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được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gọi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là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container. Docker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cho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phép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đóng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gói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ứng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dụng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và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tất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cả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các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phụ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thuộc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của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nó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vào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một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container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độc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lập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mang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lại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sự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di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động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, tin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cậy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và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hiệu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suất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cao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cho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quá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trình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triển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khai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ứng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dụng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800" b="1" dirty="0" smtClean="0">
                <a:solidFill>
                  <a:schemeClr val="bg1"/>
                </a:solidFill>
              </a:rPr>
              <a:t>	* </a:t>
            </a:r>
            <a:r>
              <a:rPr lang="en-US" sz="1800" b="1" dirty="0" err="1">
                <a:solidFill>
                  <a:schemeClr val="bg1"/>
                </a:solidFill>
              </a:rPr>
              <a:t>Một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số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khái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niệm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và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thuật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ngữ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cơ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bản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trong</a:t>
            </a:r>
            <a:r>
              <a:rPr lang="en-US" sz="1800" b="1" dirty="0">
                <a:solidFill>
                  <a:schemeClr val="bg1"/>
                </a:solidFill>
              </a:rPr>
              <a:t> Docker:</a:t>
            </a:r>
            <a:endParaRPr lang="vi-VN" sz="1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 b="1" dirty="0" smtClean="0">
                <a:solidFill>
                  <a:schemeClr val="bg1"/>
                </a:solidFill>
              </a:rPr>
              <a:t>1. Container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bg1"/>
                </a:solidFill>
              </a:rPr>
              <a:t>2. Docker </a:t>
            </a:r>
            <a:r>
              <a:rPr lang="en-US" sz="1800" b="1" dirty="0" smtClean="0">
                <a:solidFill>
                  <a:schemeClr val="bg1"/>
                </a:solidFill>
              </a:rPr>
              <a:t>Image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bg1"/>
                </a:solidFill>
              </a:rPr>
              <a:t>3. </a:t>
            </a:r>
            <a:r>
              <a:rPr lang="en-US" sz="1800" b="1" dirty="0" err="1" smtClean="0">
                <a:solidFill>
                  <a:schemeClr val="bg1"/>
                </a:solidFill>
              </a:rPr>
              <a:t>Dockerfile</a:t>
            </a:r>
            <a:endParaRPr lang="en-US" sz="18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bg1"/>
                </a:solidFill>
              </a:rPr>
              <a:t>4. Docker </a:t>
            </a:r>
            <a:r>
              <a:rPr lang="en-US" sz="1800" b="1" dirty="0" smtClean="0">
                <a:solidFill>
                  <a:schemeClr val="bg1"/>
                </a:solidFill>
              </a:rPr>
              <a:t>Registry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bg1"/>
                </a:solidFill>
              </a:rPr>
              <a:t>5. Docker Compose</a:t>
            </a:r>
            <a:endParaRPr lang="vi-VN" sz="18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2529205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Bef>
                <a:spcPts val="200"/>
              </a:spcBef>
            </a:pP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5.2  </a:t>
            </a:r>
            <a:r>
              <a:rPr lang="en-US" sz="1800" b="1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Các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bước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triển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khai</a:t>
            </a:r>
          </a:p>
        </p:txBody>
      </p:sp>
      <p:sp>
        <p:nvSpPr>
          <p:cNvPr id="100" name="Text Box 99"/>
          <p:cNvSpPr txBox="1"/>
          <p:nvPr/>
        </p:nvSpPr>
        <p:spPr>
          <a:xfrm>
            <a:off x="0" y="506730"/>
            <a:ext cx="9144635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22020" indent="-922020" algn="just"/>
            <a:r>
              <a:rPr lang="en-US" b="1">
                <a:solidFill>
                  <a:schemeClr val="bg1"/>
                </a:solidFill>
                <a:latin typeface="Times New Roman" panose="02020603050405020304" pitchFamily="18" charset="0"/>
              </a:rPr>
              <a:t>	==&gt; Bước 1: Chuẩn bị môi trường </a:t>
            </a:r>
          </a:p>
          <a:p>
            <a:pPr marL="222885" indent="-210820" algn="just"/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</a:rPr>
              <a:t>* Đảm bảo rằng máy tính đã cài đặt các ứng dụng:</a:t>
            </a:r>
          </a:p>
          <a:p>
            <a:pPr marL="222885" indent="-210820" algn="just"/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</a:rPr>
              <a:t>- PostgreSQL với username là postgres, password là root</a:t>
            </a:r>
          </a:p>
          <a:p>
            <a:pPr marL="222885" indent="-210820" algn="just"/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</a:rPr>
              <a:t>- java jdk 11</a:t>
            </a:r>
          </a:p>
          <a:p>
            <a:pPr marL="222885" indent="-210820" algn="just"/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</a:rPr>
              <a:t>- maven tương ứng với bản java jdk 11</a:t>
            </a:r>
          </a:p>
          <a:p>
            <a:pPr marL="222885" indent="-210820" algn="just"/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</a:rPr>
              <a:t>- nodejs nvm 8.9.4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0" y="1890395"/>
            <a:ext cx="9144635" cy="18148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 algn="just"/>
            <a:r>
              <a:rPr lang="en-US" b="1">
                <a:solidFill>
                  <a:schemeClr val="bg1"/>
                </a:solidFill>
                <a:latin typeface="Times New Roman" panose="02020603050405020304" pitchFamily="18" charset="0"/>
              </a:rPr>
              <a:t>	==&gt; Bước 2: Triển khai lên Localhost</a:t>
            </a:r>
          </a:p>
          <a:p>
            <a:pPr marL="220345" indent="-6350" algn="just"/>
            <a:r>
              <a:rPr lang="en-US" b="1">
                <a:solidFill>
                  <a:schemeClr val="bg1"/>
                </a:solidFill>
                <a:latin typeface="Times New Roman" panose="02020603050405020304" pitchFamily="18" charset="0"/>
              </a:rPr>
              <a:t>- 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</a:rPr>
              <a:t>Clone dự án từ github về</a:t>
            </a:r>
          </a:p>
          <a:p>
            <a:pPr marL="220345" indent="-6350" algn="just"/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</a:rPr>
              <a:t>- Cài đặt một dự án Maven vào kho lưu trữ Maven </a:t>
            </a:r>
          </a:p>
          <a:p>
            <a:pPr marL="15240" indent="-15240" algn="just"/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</a:rPr>
              <a:t>cục bộ hoặc từ xa</a:t>
            </a:r>
          </a:p>
          <a:p>
            <a:pPr marL="220345" indent="-6350" algn="just"/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</a:rPr>
              <a:t>- Chạy ứng dụng Spring Boot từ Maven</a:t>
            </a:r>
          </a:p>
          <a:p>
            <a:pPr marL="220345" indent="-6350" algn="just"/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</a:rPr>
              <a:t>- Chuyển đến thư mục frontend</a:t>
            </a:r>
          </a:p>
          <a:p>
            <a:pPr marL="220345" indent="-6350" algn="just"/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</a:rPr>
              <a:t>- Cài đặt các gói (packages) JavaScript từ kho lưu trữ npm</a:t>
            </a:r>
          </a:p>
          <a:p>
            <a:pPr marL="220345" indent="-6350" algn="just"/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</a:rPr>
              <a:t>- Chạy ứng dụng Angular trong môi trường phát triển</a:t>
            </a:r>
            <a:endParaRPr lang="en-US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0" y="3705542"/>
            <a:ext cx="5080000" cy="9531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indent="0" algn="just"/>
            <a:r>
              <a:rPr lang="en-US" b="1">
                <a:solidFill>
                  <a:schemeClr val="bg1"/>
                </a:solidFill>
                <a:latin typeface="Times New Roman" panose="02020603050405020304" pitchFamily="18" charset="0"/>
                <a:cs typeface="等线 Light" charset="0"/>
              </a:rPr>
              <a:t>	==&gt; Bước 3: Triển khai ứng dụng trên Docker</a:t>
            </a:r>
          </a:p>
          <a:p>
            <a:pPr marL="929640" indent="-733425" algn="just"/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等线 Light" charset="0"/>
              </a:rPr>
              <a:t>- Xây dựng dự án backend</a:t>
            </a:r>
          </a:p>
          <a:p>
            <a:pPr marL="929640" indent="-733425" algn="just"/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等线 Light" charset="0"/>
              </a:rPr>
              <a:t>- Xây dựng dự án frontend</a:t>
            </a:r>
          </a:p>
          <a:p>
            <a:pPr marL="929640" indent="-733425" algn="just"/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等线 Light" charset="0"/>
              </a:rPr>
              <a:t>- Push (đẩy) các image lên docker hub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4779010" y="506730"/>
            <a:ext cx="4364990" cy="41846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 algn="just"/>
            <a:r>
              <a:rPr lang="en-US" b="1">
                <a:solidFill>
                  <a:schemeClr val="bg1"/>
                </a:solidFill>
                <a:latin typeface="Times New Roman" panose="02020603050405020304" pitchFamily="18" charset="0"/>
                <a:cs typeface="等线 Light" charset="0"/>
              </a:rPr>
              <a:t>	==&gt; Bước 4: Triển khai lên cloud</a:t>
            </a:r>
          </a:p>
          <a:p>
            <a:pPr marL="0" indent="204470" algn="just"/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等线 Light" charset="0"/>
              </a:rPr>
              <a:t>- Đăng ký tài khoản tại cloudfly.vn</a:t>
            </a:r>
          </a:p>
          <a:p>
            <a:pPr marL="0" indent="204470" algn="just"/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等线 Light" charset="0"/>
              </a:rPr>
              <a:t>- Tạo máy chủ tên là TestCloud chạy hệ điều hành ubuntu 18.04</a:t>
            </a:r>
          </a:p>
          <a:p>
            <a:pPr marL="0" indent="227330" algn="just"/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等线 Light" charset="0"/>
              </a:rPr>
              <a:t>- Dùng putty để kết nối với máy chủ sau đó đăng nhập vào máy chủ</a:t>
            </a:r>
          </a:p>
          <a:p>
            <a:pPr marL="0" indent="212090" algn="just"/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等线 Light" charset="0"/>
              </a:rPr>
              <a:t>- Cài đặt các gói phụ thuộc cần thiết để cài đặt Docker</a:t>
            </a:r>
          </a:p>
          <a:p>
            <a:pPr marL="0" indent="196850" algn="just"/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等线 Light" charset="0"/>
              </a:rPr>
              <a:t>- Thêm kho lưu trữ Docker GPG key</a:t>
            </a:r>
          </a:p>
          <a:p>
            <a:pPr marL="0" indent="227330" algn="just"/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等线 Light" charset="0"/>
              </a:rPr>
              <a:t>- Cập nhật lại danh sách gói phần mềm và cài đặt  Docker</a:t>
            </a:r>
          </a:p>
          <a:p>
            <a:pPr marL="0" indent="227330" algn="just"/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等线 Light" charset="0"/>
              </a:rPr>
              <a:t>- Kiểm tra xem Docker đã được cài đặt thành công hay chưa</a:t>
            </a:r>
          </a:p>
          <a:p>
            <a:pPr marL="0" indent="219710" algn="just"/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等线 Light" charset="0"/>
              </a:rPr>
              <a:t>- Nếu nhìn thấy thông báo "Hello from Docker!" có nghĩa là Docker đã được cài đặt thành công trên máy chủ</a:t>
            </a:r>
          </a:p>
          <a:p>
            <a:pPr marL="0" indent="189230" algn="just"/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等线 Light" charset="0"/>
              </a:rPr>
              <a:t>- Kéo các images đã đẩy lên dockerhub về</a:t>
            </a:r>
          </a:p>
          <a:p>
            <a:pPr marL="0" indent="189230" algn="just"/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等线 Light" charset="0"/>
              </a:rPr>
              <a:t>- Chạy các container của các images</a:t>
            </a:r>
          </a:p>
          <a:p>
            <a:pPr marL="0" indent="189230" algn="just"/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等线 Light" charset="0"/>
              </a:rPr>
              <a:t>- Chúng ta có thể thấy, frontend đang chạy ở cổng 8008</a:t>
            </a:r>
          </a:p>
          <a:p>
            <a:pPr marL="0" indent="189230" algn="just"/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等线 Light" charset="0"/>
              </a:rPr>
              <a:t>- Truy cập vào địa chỉ &lt;IP cloud server&gt;:&lt;port&gt;, cụ thể ở đây là 103.82.24.128:8080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434223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015" y="370840"/>
            <a:ext cx="7038975" cy="3959860"/>
          </a:xfrm>
          <a:prstGeom prst="rect">
            <a:avLst/>
          </a:prstGeom>
        </p:spPr>
      </p:pic>
      <p:sp>
        <p:nvSpPr>
          <p:cNvPr id="100" name="Text Box 99"/>
          <p:cNvSpPr txBox="1"/>
          <p:nvPr/>
        </p:nvSpPr>
        <p:spPr>
          <a:xfrm>
            <a:off x="2188845" y="4468177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indent="0" algn="ctr"/>
            <a:r>
              <a:rPr lang="en-US" sz="2000" i="1">
                <a:solidFill>
                  <a:schemeClr val="bg1"/>
                </a:solidFill>
                <a:latin typeface="Times New Roman" panose="02020603050405020304" pitchFamily="18" charset="0"/>
                <a:cs typeface="Calibri" panose="020F0502020204030204" charset="0"/>
              </a:rPr>
              <a:t>Ứng dụng sau khi triển khai trên Localhost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352901" name="Picture 1" descr="A screenshot of a computer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95" y="544830"/>
            <a:ext cx="8208010" cy="3009900"/>
          </a:xfrm>
          <a:prstGeom prst="rect">
            <a:avLst/>
          </a:prstGeom>
        </p:spPr>
      </p:pic>
      <p:sp>
        <p:nvSpPr>
          <p:cNvPr id="100" name="Text Box 99"/>
          <p:cNvSpPr txBox="1"/>
          <p:nvPr/>
        </p:nvSpPr>
        <p:spPr>
          <a:xfrm>
            <a:off x="2021205" y="3736657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indent="0" algn="ctr"/>
            <a:r>
              <a:rPr lang="en-US" sz="1800" i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Sau khi triển khai trên DockerHub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login page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015" y="370840"/>
            <a:ext cx="7018655" cy="3776345"/>
          </a:xfrm>
          <a:prstGeom prst="rect">
            <a:avLst/>
          </a:prstGeom>
        </p:spPr>
      </p:pic>
      <p:sp>
        <p:nvSpPr>
          <p:cNvPr id="100" name="Text Box 99"/>
          <p:cNvSpPr txBox="1"/>
          <p:nvPr/>
        </p:nvSpPr>
        <p:spPr>
          <a:xfrm>
            <a:off x="2032000" y="4285297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indent="0" algn="ctr"/>
            <a:r>
              <a:rPr lang="en-US" sz="2000" i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sym typeface="+mn-ea"/>
              </a:rPr>
              <a:t>Sau khi triển khai trên Cloud</a:t>
            </a:r>
            <a:endParaRPr lang="en-US" sz="2000" i="1">
              <a:solidFill>
                <a:schemeClr val="bg1"/>
              </a:solidFill>
              <a:latin typeface="Times New Roman" panose="02020603050405020304" pitchFamily="18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67"/>
          <p:cNvSpPr/>
          <p:nvPr/>
        </p:nvSpPr>
        <p:spPr>
          <a:xfrm>
            <a:off x="3487800" y="315100"/>
            <a:ext cx="2168400" cy="21684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1" name="Google Shape;1211;p67"/>
          <p:cNvSpPr txBox="1">
            <a:spLocks noGrp="1"/>
          </p:cNvSpPr>
          <p:nvPr>
            <p:ph type="title"/>
          </p:nvPr>
        </p:nvSpPr>
        <p:spPr>
          <a:xfrm>
            <a:off x="2320514" y="2259099"/>
            <a:ext cx="6117756" cy="25925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vi-VN" sz="6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LUẬN</a:t>
            </a:r>
          </a:p>
        </p:txBody>
      </p:sp>
      <p:sp>
        <p:nvSpPr>
          <p:cNvPr id="1212" name="Google Shape;1212;p67"/>
          <p:cNvSpPr txBox="1">
            <a:spLocks noGrp="1"/>
          </p:cNvSpPr>
          <p:nvPr>
            <p:ph type="title" idx="2"/>
          </p:nvPr>
        </p:nvSpPr>
        <p:spPr>
          <a:xfrm>
            <a:off x="3545635" y="539500"/>
            <a:ext cx="2052600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6" name="Google Shape;446;p50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0800000">
            <a:off x="1316080" y="-2762405"/>
            <a:ext cx="7657249" cy="893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67"/>
          <p:cNvSpPr/>
          <p:nvPr/>
        </p:nvSpPr>
        <p:spPr>
          <a:xfrm>
            <a:off x="3487800" y="315100"/>
            <a:ext cx="2168400" cy="21684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1" name="Google Shape;1211;p67"/>
          <p:cNvSpPr txBox="1">
            <a:spLocks noGrp="1"/>
          </p:cNvSpPr>
          <p:nvPr>
            <p:ph type="title"/>
          </p:nvPr>
        </p:nvSpPr>
        <p:spPr>
          <a:xfrm>
            <a:off x="2320514" y="2259099"/>
            <a:ext cx="6117756" cy="25925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vi-VN" sz="6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LUẬN</a:t>
            </a:r>
          </a:p>
        </p:txBody>
      </p:sp>
      <p:sp>
        <p:nvSpPr>
          <p:cNvPr id="1212" name="Google Shape;1212;p67"/>
          <p:cNvSpPr txBox="1">
            <a:spLocks noGrp="1"/>
          </p:cNvSpPr>
          <p:nvPr>
            <p:ph type="title" idx="2"/>
          </p:nvPr>
        </p:nvSpPr>
        <p:spPr>
          <a:xfrm>
            <a:off x="3545635" y="539500"/>
            <a:ext cx="2052600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6" name="Google Shape;446;p50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0800000">
            <a:off x="6112870" y="-2640485"/>
            <a:ext cx="7657249" cy="893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3365" cy="4374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6.1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Kết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quả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đạt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được</a:t>
            </a:r>
            <a:endParaRPr lang="vi-VN" sz="2000" b="1" dirty="0">
              <a:solidFill>
                <a:schemeClr val="bg1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Xây dựng được Docker Images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Triển khai được trên Cloud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6.2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Khó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khăn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Quá trình tìm kiếm đề tài mất nhiều thời gian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Cài đặt nhiều môi trường phát triển như Nodejs, Java, Angular, ...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6.3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Hướng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phát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triển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vi-VN" sz="2000" b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altLang="vi-VN" sz="20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Tạo các Docker Images với các trang web phức tạp hơn</a:t>
            </a:r>
            <a:endParaRPr lang="en-US" altLang="vi-VN" sz="2000" b="1" dirty="0">
              <a:solidFill>
                <a:schemeClr val="bg1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vi-VN" sz="2000" b="1" dirty="0">
              <a:solidFill>
                <a:schemeClr val="bg1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86;p4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632866" y="-484603"/>
            <a:ext cx="5093874" cy="613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89;p4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334075" y="-389434"/>
            <a:ext cx="6184100" cy="3647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5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0800000">
            <a:off x="4460294" y="-484690"/>
            <a:ext cx="5093874" cy="613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633501" y="-484603"/>
            <a:ext cx="5093874" cy="6133023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5"/>
          <p:cNvSpPr txBox="1">
            <a:spLocks noGrp="1"/>
          </p:cNvSpPr>
          <p:nvPr>
            <p:ph type="ctrTitle"/>
          </p:nvPr>
        </p:nvSpPr>
        <p:spPr>
          <a:xfrm>
            <a:off x="7120" y="1"/>
            <a:ext cx="9137515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 dirty="0" smtClean="0">
                <a:solidFill>
                  <a:srgbClr val="FFFFFF"/>
                </a:solidFill>
                <a:latin typeface="+mj-lt"/>
              </a:rPr>
              <a:t>THANK FOR </a:t>
            </a:r>
            <a:r>
              <a:rPr lang="en-US" sz="100" dirty="0" smtClean="0">
                <a:solidFill>
                  <a:schemeClr val="accent1"/>
                </a:solidFill>
                <a:latin typeface="+mj-lt"/>
              </a:rPr>
              <a:t>WATCHING</a:t>
            </a:r>
            <a:endParaRPr sz="100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387" name="Google Shape;387;p45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10800000" flipH="1">
            <a:off x="1404859" y="2000625"/>
            <a:ext cx="6184100" cy="36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334075" y="-389434"/>
            <a:ext cx="6184100" cy="3647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5"/>
          <p:cNvSpPr txBox="1">
            <a:spLocks noGrp="1"/>
          </p:cNvSpPr>
          <p:nvPr>
            <p:ph type="ctrTitle"/>
          </p:nvPr>
        </p:nvSpPr>
        <p:spPr>
          <a:xfrm>
            <a:off x="6485" y="1"/>
            <a:ext cx="9137515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 smtClean="0">
                <a:solidFill>
                  <a:srgbClr val="FFFFFF"/>
                </a:solidFill>
                <a:latin typeface="+mj-lt"/>
              </a:rPr>
              <a:t>THANK FOR </a:t>
            </a:r>
            <a:r>
              <a:rPr lang="en-US" sz="8800" dirty="0" smtClean="0">
                <a:solidFill>
                  <a:schemeClr val="accent1"/>
                </a:solidFill>
                <a:latin typeface="+mj-lt"/>
              </a:rPr>
              <a:t>WATCHING</a:t>
            </a:r>
            <a:endParaRPr sz="9600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386" name="Google Shape;386;p4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3610381" y="-648433"/>
            <a:ext cx="5093874" cy="613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5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10800000" flipH="1">
            <a:off x="1479789" y="3783705"/>
            <a:ext cx="6184100" cy="36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5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0800000">
            <a:off x="7667679" y="-648520"/>
            <a:ext cx="5093874" cy="613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483300" y="-2573199"/>
            <a:ext cx="6184100" cy="3647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7"/>
          <p:cNvSpPr/>
          <p:nvPr/>
        </p:nvSpPr>
        <p:spPr>
          <a:xfrm>
            <a:off x="4467228" y="1948366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+mj-lt"/>
            </a:endParaRPr>
          </a:p>
        </p:txBody>
      </p:sp>
      <p:sp>
        <p:nvSpPr>
          <p:cNvPr id="406" name="Google Shape;406;p47"/>
          <p:cNvSpPr/>
          <p:nvPr/>
        </p:nvSpPr>
        <p:spPr>
          <a:xfrm>
            <a:off x="531803" y="381591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+mj-lt"/>
            </a:endParaRPr>
          </a:p>
        </p:txBody>
      </p:sp>
      <p:sp>
        <p:nvSpPr>
          <p:cNvPr id="407" name="Google Shape;407;p47"/>
          <p:cNvSpPr/>
          <p:nvPr/>
        </p:nvSpPr>
        <p:spPr>
          <a:xfrm>
            <a:off x="531803" y="1948366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+mj-lt"/>
            </a:endParaRPr>
          </a:p>
        </p:txBody>
      </p:sp>
      <p:sp>
        <p:nvSpPr>
          <p:cNvPr id="408" name="Google Shape;408;p47"/>
          <p:cNvSpPr/>
          <p:nvPr/>
        </p:nvSpPr>
        <p:spPr>
          <a:xfrm>
            <a:off x="4467228" y="381591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+mj-lt"/>
            </a:endParaRPr>
          </a:p>
        </p:txBody>
      </p:sp>
      <p:sp>
        <p:nvSpPr>
          <p:cNvPr id="409" name="Google Shape;409;p47"/>
          <p:cNvSpPr txBox="1">
            <a:spLocks noGrp="1"/>
          </p:cNvSpPr>
          <p:nvPr>
            <p:ph type="title" idx="15"/>
          </p:nvPr>
        </p:nvSpPr>
        <p:spPr>
          <a:xfrm>
            <a:off x="775488" y="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latin typeface="+mj-lt"/>
              </a:rPr>
              <a:t>NỘI DUNG </a:t>
            </a:r>
            <a:endParaRPr dirty="0">
              <a:latin typeface="+mj-lt"/>
            </a:endParaRPr>
          </a:p>
        </p:txBody>
      </p:sp>
      <p:sp>
        <p:nvSpPr>
          <p:cNvPr id="410" name="Google Shape;410;p47"/>
          <p:cNvSpPr txBox="1">
            <a:spLocks noGrp="1"/>
          </p:cNvSpPr>
          <p:nvPr>
            <p:ph type="title"/>
          </p:nvPr>
        </p:nvSpPr>
        <p:spPr>
          <a:xfrm flipH="1">
            <a:off x="797003" y="851091"/>
            <a:ext cx="8598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j-lt"/>
              </a:rPr>
              <a:t>01</a:t>
            </a:r>
            <a:endParaRPr dirty="0">
              <a:latin typeface="+mj-lt"/>
            </a:endParaRPr>
          </a:p>
        </p:txBody>
      </p:sp>
      <p:sp>
        <p:nvSpPr>
          <p:cNvPr id="411" name="Google Shape;411;p47"/>
          <p:cNvSpPr txBox="1">
            <a:spLocks noGrp="1"/>
          </p:cNvSpPr>
          <p:nvPr>
            <p:ph type="subTitle" idx="1"/>
          </p:nvPr>
        </p:nvSpPr>
        <p:spPr>
          <a:xfrm flipH="1">
            <a:off x="1901626" y="930966"/>
            <a:ext cx="25827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smtClean="0">
                <a:solidFill>
                  <a:schemeClr val="accent1"/>
                </a:solidFill>
                <a:latin typeface="+mj-lt"/>
              </a:rPr>
              <a:t>GIỚI THIỆU</a:t>
            </a:r>
            <a:endParaRPr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13" name="Google Shape;413;p47"/>
          <p:cNvSpPr txBox="1">
            <a:spLocks noGrp="1"/>
          </p:cNvSpPr>
          <p:nvPr>
            <p:ph type="title" idx="3"/>
          </p:nvPr>
        </p:nvSpPr>
        <p:spPr>
          <a:xfrm flipH="1">
            <a:off x="797003" y="2377966"/>
            <a:ext cx="8598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+mj-lt"/>
              </a:rPr>
              <a:t>02</a:t>
            </a:r>
            <a:endParaRPr>
              <a:latin typeface="+mj-lt"/>
            </a:endParaRPr>
          </a:p>
        </p:txBody>
      </p:sp>
      <p:sp>
        <p:nvSpPr>
          <p:cNvPr id="414" name="Google Shape;414;p47"/>
          <p:cNvSpPr txBox="1">
            <a:spLocks noGrp="1"/>
          </p:cNvSpPr>
          <p:nvPr>
            <p:ph type="subTitle" idx="4"/>
          </p:nvPr>
        </p:nvSpPr>
        <p:spPr>
          <a:xfrm flipH="1">
            <a:off x="1901626" y="2265672"/>
            <a:ext cx="2582700" cy="6757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smtClean="0">
                <a:solidFill>
                  <a:schemeClr val="accent1"/>
                </a:solidFill>
                <a:latin typeface="+mj-lt"/>
              </a:rPr>
              <a:t>PHÂN TICH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smtClean="0">
                <a:solidFill>
                  <a:schemeClr val="accent1"/>
                </a:solidFill>
                <a:latin typeface="+mj-lt"/>
              </a:rPr>
              <a:t>YÊU CẦU</a:t>
            </a:r>
            <a:endParaRPr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16" name="Google Shape;416;p47"/>
          <p:cNvSpPr txBox="1">
            <a:spLocks noGrp="1"/>
          </p:cNvSpPr>
          <p:nvPr>
            <p:ph type="title" idx="6"/>
          </p:nvPr>
        </p:nvSpPr>
        <p:spPr>
          <a:xfrm>
            <a:off x="4732428" y="851091"/>
            <a:ext cx="8598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latin typeface="+mj-lt"/>
              </a:rPr>
              <a:t>04</a:t>
            </a:r>
            <a:endParaRPr dirty="0">
              <a:latin typeface="+mj-lt"/>
            </a:endParaRPr>
          </a:p>
        </p:txBody>
      </p:sp>
      <p:sp>
        <p:nvSpPr>
          <p:cNvPr id="417" name="Google Shape;417;p47"/>
          <p:cNvSpPr txBox="1">
            <a:spLocks noGrp="1"/>
          </p:cNvSpPr>
          <p:nvPr>
            <p:ph type="subTitle" idx="7"/>
          </p:nvPr>
        </p:nvSpPr>
        <p:spPr>
          <a:xfrm>
            <a:off x="5741303" y="716568"/>
            <a:ext cx="2582700" cy="7296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smtClean="0">
                <a:solidFill>
                  <a:schemeClr val="accent1"/>
                </a:solidFill>
                <a:latin typeface="+mj-lt"/>
              </a:rPr>
              <a:t>QUY TRÌNH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accent1"/>
                </a:solidFill>
                <a:latin typeface="+mj-lt"/>
              </a:rPr>
              <a:t>P</a:t>
            </a:r>
            <a:r>
              <a:rPr lang="en-GB" b="1" dirty="0" smtClean="0">
                <a:solidFill>
                  <a:schemeClr val="accent1"/>
                </a:solidFill>
                <a:latin typeface="+mj-lt"/>
              </a:rPr>
              <a:t>HÁT TRIỂN</a:t>
            </a:r>
            <a:endParaRPr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19" name="Google Shape;419;p47"/>
          <p:cNvSpPr txBox="1">
            <a:spLocks noGrp="1"/>
          </p:cNvSpPr>
          <p:nvPr>
            <p:ph type="title" idx="9"/>
          </p:nvPr>
        </p:nvSpPr>
        <p:spPr>
          <a:xfrm>
            <a:off x="4732428" y="2377966"/>
            <a:ext cx="8598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latin typeface="+mj-lt"/>
              </a:rPr>
              <a:t>05</a:t>
            </a:r>
            <a:endParaRPr dirty="0">
              <a:latin typeface="+mj-lt"/>
            </a:endParaRPr>
          </a:p>
        </p:txBody>
      </p:sp>
      <p:sp>
        <p:nvSpPr>
          <p:cNvPr id="420" name="Google Shape;420;p47"/>
          <p:cNvSpPr txBox="1">
            <a:spLocks noGrp="1"/>
          </p:cNvSpPr>
          <p:nvPr>
            <p:ph type="subTitle" idx="13"/>
          </p:nvPr>
        </p:nvSpPr>
        <p:spPr>
          <a:xfrm>
            <a:off x="5741303" y="2457767"/>
            <a:ext cx="25827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smtClean="0">
                <a:solidFill>
                  <a:schemeClr val="accent1"/>
                </a:solidFill>
                <a:latin typeface="+mj-lt"/>
              </a:rPr>
              <a:t>TRIỂN KHAI</a:t>
            </a:r>
            <a:endParaRPr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2" name="Google Shape;406;p47"/>
          <p:cNvSpPr/>
          <p:nvPr/>
        </p:nvSpPr>
        <p:spPr>
          <a:xfrm>
            <a:off x="531803" y="3512531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+mj-lt"/>
            </a:endParaRPr>
          </a:p>
        </p:txBody>
      </p:sp>
      <p:sp>
        <p:nvSpPr>
          <p:cNvPr id="24" name="Google Shape;410;p47"/>
          <p:cNvSpPr txBox="1"/>
          <p:nvPr/>
        </p:nvSpPr>
        <p:spPr>
          <a:xfrm flipH="1">
            <a:off x="797003" y="3982031"/>
            <a:ext cx="859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35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ldrich"/>
              <a:buNone/>
              <a:defRPr sz="3200" b="1" i="0" u="none" strike="noStrike" cap="none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ldrich"/>
              <a:buNone/>
              <a:defRPr sz="3200" b="1" i="0" u="none" strike="noStrike" cap="none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ldrich"/>
              <a:buNone/>
              <a:defRPr sz="3200" b="1" i="0" u="none" strike="noStrike" cap="none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ldrich"/>
              <a:buNone/>
              <a:defRPr sz="3200" b="1" i="0" u="none" strike="noStrike" cap="none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ldrich"/>
              <a:buNone/>
              <a:defRPr sz="3200" b="1" i="0" u="none" strike="noStrike" cap="none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ldrich"/>
              <a:buNone/>
              <a:defRPr sz="3200" b="1" i="0" u="none" strike="noStrike" cap="none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ldrich"/>
              <a:buNone/>
              <a:defRPr sz="3200" b="1" i="0" u="none" strike="noStrike" cap="none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ldrich"/>
              <a:buNone/>
              <a:defRPr sz="3200" b="1" i="0" u="none" strike="noStrike" cap="none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rPr lang="en-GB" dirty="0" smtClean="0">
                <a:latin typeface="+mj-lt"/>
              </a:rPr>
              <a:t>03</a:t>
            </a:r>
            <a:endParaRPr lang="en-GB" dirty="0">
              <a:latin typeface="+mj-lt"/>
            </a:endParaRPr>
          </a:p>
        </p:txBody>
      </p:sp>
      <p:sp>
        <p:nvSpPr>
          <p:cNvPr id="25" name="Google Shape;411;p47"/>
          <p:cNvSpPr txBox="1"/>
          <p:nvPr/>
        </p:nvSpPr>
        <p:spPr>
          <a:xfrm flipH="1">
            <a:off x="1924015" y="3849249"/>
            <a:ext cx="2582700" cy="71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rPr lang="en-US" b="1" dirty="0" smtClean="0">
                <a:solidFill>
                  <a:schemeClr val="accent1"/>
                </a:solidFill>
                <a:latin typeface="+mj-lt"/>
              </a:rPr>
              <a:t>THIẾT KẾ</a:t>
            </a:r>
          </a:p>
          <a:p>
            <a:r>
              <a:rPr lang="en-US" b="1" dirty="0" smtClean="0">
                <a:solidFill>
                  <a:schemeClr val="accent1"/>
                </a:solidFill>
                <a:latin typeface="+mj-lt"/>
              </a:rPr>
              <a:t>KIẾN TRÚC</a:t>
            </a:r>
            <a:endParaRPr lang="vi-VN" b="1" dirty="0">
              <a:solidFill>
                <a:schemeClr val="accent1"/>
              </a:solidFill>
              <a:effectLst/>
              <a:latin typeface="+mj-lt"/>
            </a:endParaRPr>
          </a:p>
        </p:txBody>
      </p:sp>
      <p:sp>
        <p:nvSpPr>
          <p:cNvPr id="34" name="Google Shape;406;p47"/>
          <p:cNvSpPr/>
          <p:nvPr/>
        </p:nvSpPr>
        <p:spPr>
          <a:xfrm>
            <a:off x="4540465" y="3573192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+mj-lt"/>
            </a:endParaRPr>
          </a:p>
        </p:txBody>
      </p:sp>
      <p:sp>
        <p:nvSpPr>
          <p:cNvPr id="35" name="Google Shape;410;p47"/>
          <p:cNvSpPr txBox="1"/>
          <p:nvPr/>
        </p:nvSpPr>
        <p:spPr>
          <a:xfrm flipH="1">
            <a:off x="4805665" y="4042692"/>
            <a:ext cx="859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35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ldrich"/>
              <a:buNone/>
              <a:defRPr sz="3200" b="1" i="0" u="none" strike="noStrike" cap="none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ldrich"/>
              <a:buNone/>
              <a:defRPr sz="3200" b="1" i="0" u="none" strike="noStrike" cap="none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ldrich"/>
              <a:buNone/>
              <a:defRPr sz="3200" b="1" i="0" u="none" strike="noStrike" cap="none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ldrich"/>
              <a:buNone/>
              <a:defRPr sz="3200" b="1" i="0" u="none" strike="noStrike" cap="none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ldrich"/>
              <a:buNone/>
              <a:defRPr sz="3200" b="1" i="0" u="none" strike="noStrike" cap="none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ldrich"/>
              <a:buNone/>
              <a:defRPr sz="3200" b="1" i="0" u="none" strike="noStrike" cap="none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ldrich"/>
              <a:buNone/>
              <a:defRPr sz="3200" b="1" i="0" u="none" strike="noStrike" cap="none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ldrich"/>
              <a:buNone/>
              <a:defRPr sz="3200" b="1" i="0" u="none" strike="noStrike" cap="none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rPr lang="en-GB" dirty="0" smtClean="0">
                <a:latin typeface="+mj-lt"/>
              </a:rPr>
              <a:t>0</a:t>
            </a:r>
            <a:r>
              <a:rPr lang="vi-VN" dirty="0" smtClean="0">
                <a:latin typeface="+mj-lt"/>
              </a:rPr>
              <a:t>6</a:t>
            </a:r>
            <a:endParaRPr lang="en-GB" dirty="0">
              <a:latin typeface="+mj-lt"/>
            </a:endParaRPr>
          </a:p>
        </p:txBody>
      </p:sp>
      <p:sp>
        <p:nvSpPr>
          <p:cNvPr id="36" name="Google Shape;411;p47"/>
          <p:cNvSpPr txBox="1"/>
          <p:nvPr/>
        </p:nvSpPr>
        <p:spPr>
          <a:xfrm flipH="1">
            <a:off x="5910288" y="4122567"/>
            <a:ext cx="25827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marL="0" indent="0"/>
            <a:r>
              <a:rPr lang="vi-VN" b="1" dirty="0" smtClean="0">
                <a:solidFill>
                  <a:schemeClr val="accent1"/>
                </a:solidFill>
                <a:latin typeface="+mj-lt"/>
              </a:rPr>
              <a:t>KẾT LUẬN</a:t>
            </a:r>
            <a:endParaRPr lang="vi-VN" b="1" dirty="0">
              <a:solidFill>
                <a:schemeClr val="accent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86;p4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632866" y="-484603"/>
            <a:ext cx="5093874" cy="613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89;p4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334075" y="-389434"/>
            <a:ext cx="6184100" cy="3647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5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0800000">
            <a:off x="4460294" y="-494850"/>
            <a:ext cx="5093874" cy="613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633501" y="-484603"/>
            <a:ext cx="5093874" cy="6133023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5"/>
          <p:cNvSpPr txBox="1">
            <a:spLocks noGrp="1"/>
          </p:cNvSpPr>
          <p:nvPr>
            <p:ph type="ctrTitle"/>
          </p:nvPr>
        </p:nvSpPr>
        <p:spPr>
          <a:xfrm>
            <a:off x="7120" y="1"/>
            <a:ext cx="9137515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 dirty="0" smtClean="0">
                <a:solidFill>
                  <a:srgbClr val="FFFFFF"/>
                </a:solidFill>
                <a:latin typeface="+mj-lt"/>
              </a:rPr>
              <a:t>THANK FOR </a:t>
            </a:r>
            <a:r>
              <a:rPr lang="en-US" sz="100" dirty="0" smtClean="0">
                <a:solidFill>
                  <a:schemeClr val="accent1"/>
                </a:solidFill>
                <a:latin typeface="+mj-lt"/>
              </a:rPr>
              <a:t>WATCHING</a:t>
            </a:r>
            <a:endParaRPr sz="100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387" name="Google Shape;387;p45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10800000" flipH="1">
            <a:off x="1404859" y="2000625"/>
            <a:ext cx="6184100" cy="36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334075" y="-389434"/>
            <a:ext cx="6184100" cy="3647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0"/>
          <p:cNvSpPr/>
          <p:nvPr/>
        </p:nvSpPr>
        <p:spPr>
          <a:xfrm>
            <a:off x="3028800" y="315100"/>
            <a:ext cx="2168400" cy="21684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3" name="Google Shape;443;p50"/>
          <p:cNvSpPr txBox="1">
            <a:spLocks noGrp="1"/>
          </p:cNvSpPr>
          <p:nvPr>
            <p:ph type="title"/>
          </p:nvPr>
        </p:nvSpPr>
        <p:spPr>
          <a:xfrm>
            <a:off x="713224" y="2259100"/>
            <a:ext cx="5224997" cy="22591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72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GIỚI THIỆU</a:t>
            </a:r>
          </a:p>
        </p:txBody>
      </p:sp>
      <p:sp>
        <p:nvSpPr>
          <p:cNvPr id="444" name="Google Shape;444;p50"/>
          <p:cNvSpPr txBox="1">
            <a:spLocks noGrp="1"/>
          </p:cNvSpPr>
          <p:nvPr>
            <p:ph type="title" idx="2"/>
          </p:nvPr>
        </p:nvSpPr>
        <p:spPr>
          <a:xfrm>
            <a:off x="3206835" y="539500"/>
            <a:ext cx="1812600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pic>
        <p:nvPicPr>
          <p:cNvPr id="446" name="Google Shape;446;p50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0800000">
            <a:off x="-1056915" y="-3170075"/>
            <a:ext cx="7657249" cy="893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0"/>
          <p:cNvSpPr/>
          <p:nvPr/>
        </p:nvSpPr>
        <p:spPr>
          <a:xfrm>
            <a:off x="3028800" y="315100"/>
            <a:ext cx="2168400" cy="21684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3" name="Google Shape;443;p50"/>
          <p:cNvSpPr txBox="1">
            <a:spLocks noGrp="1"/>
          </p:cNvSpPr>
          <p:nvPr>
            <p:ph type="title"/>
          </p:nvPr>
        </p:nvSpPr>
        <p:spPr>
          <a:xfrm>
            <a:off x="713224" y="2259100"/>
            <a:ext cx="5224997" cy="22591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72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GIỚI THIỆU</a:t>
            </a:r>
          </a:p>
        </p:txBody>
      </p:sp>
      <p:sp>
        <p:nvSpPr>
          <p:cNvPr id="444" name="Google Shape;444;p50"/>
          <p:cNvSpPr txBox="1">
            <a:spLocks noGrp="1"/>
          </p:cNvSpPr>
          <p:nvPr>
            <p:ph type="title" idx="2"/>
          </p:nvPr>
        </p:nvSpPr>
        <p:spPr>
          <a:xfrm>
            <a:off x="3206835" y="539500"/>
            <a:ext cx="1812600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pic>
        <p:nvPicPr>
          <p:cNvPr id="446" name="Google Shape;446;p50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0800000">
            <a:off x="5197200" y="-3189125"/>
            <a:ext cx="7657249" cy="893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0"/>
            <a:ext cx="9143999" cy="5218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 smtClean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	</a:t>
            </a:r>
            <a:r>
              <a:rPr lang="en-US" sz="1600" dirty="0" err="1" smtClean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Dự</a:t>
            </a:r>
            <a:r>
              <a:rPr lang="en-US" sz="1600" dirty="0" smtClean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án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 "SpringBoot-Angular7-Online-Shopping-Store" </a:t>
            </a:r>
            <a:r>
              <a:rPr lang="en-US" sz="1600" dirty="0" err="1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một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ứng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dụng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 web </a:t>
            </a:r>
            <a:r>
              <a:rPr lang="en-US" sz="1600" dirty="0" err="1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thương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mại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điện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tử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phát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triển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bằng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 Spring Boot (backend) </a:t>
            </a:r>
            <a:r>
              <a:rPr lang="en-US" sz="1600" dirty="0" err="1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 Angular 7 (frontend). </a:t>
            </a:r>
            <a:r>
              <a:rPr lang="en-US" sz="1600" dirty="0" err="1" smtClean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Dự</a:t>
            </a:r>
            <a:r>
              <a:rPr lang="en-US" sz="1600" dirty="0" smtClean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án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này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cung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cấp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một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giao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diện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người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dùng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tương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tác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để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mua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sắm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trực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tuyến</a:t>
            </a:r>
            <a:r>
              <a:rPr lang="en-US" sz="1600" dirty="0" smtClean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bg1"/>
                </a:solidFill>
                <a:latin typeface="+mn-lt"/>
              </a:rPr>
              <a:t>	</a:t>
            </a:r>
            <a:r>
              <a:rPr lang="en-US" sz="1600" dirty="0" err="1" smtClean="0">
                <a:solidFill>
                  <a:schemeClr val="bg1"/>
                </a:solidFill>
                <a:latin typeface="+mn-lt"/>
              </a:rPr>
              <a:t>Dự</a:t>
            </a:r>
            <a:r>
              <a:rPr lang="en-US" sz="16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án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có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một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số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tính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năng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cơ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bản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như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:</a:t>
            </a:r>
            <a:endParaRPr lang="vi-VN" sz="1600" dirty="0">
              <a:solidFill>
                <a:schemeClr val="bg1"/>
              </a:solidFill>
              <a:latin typeface="+mn-lt"/>
            </a:endParaRPr>
          </a:p>
          <a:p>
            <a:pPr lvl="0">
              <a:lnSpc>
                <a:spcPct val="150000"/>
              </a:lnSpc>
            </a:pPr>
            <a:r>
              <a:rPr lang="en-US" sz="1600" dirty="0" smtClean="0">
                <a:solidFill>
                  <a:schemeClr val="bg1"/>
                </a:solidFill>
                <a:latin typeface="+mn-lt"/>
              </a:rPr>
              <a:t>- </a:t>
            </a:r>
            <a:r>
              <a:rPr lang="en-US" sz="1600" dirty="0" err="1" smtClean="0">
                <a:solidFill>
                  <a:schemeClr val="bg1"/>
                </a:solidFill>
                <a:latin typeface="+mn-lt"/>
              </a:rPr>
              <a:t>Đăng</a:t>
            </a:r>
            <a:r>
              <a:rPr lang="en-US" sz="16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nhập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và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đăng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ký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người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dùng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: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Người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dùng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có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thể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tạo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tài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khoản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mới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hoặc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đăng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nhập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vào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hệ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thống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.</a:t>
            </a:r>
            <a:endParaRPr lang="vi-VN" sz="1600" dirty="0">
              <a:solidFill>
                <a:schemeClr val="bg1"/>
              </a:solidFill>
              <a:latin typeface="+mn-lt"/>
            </a:endParaRPr>
          </a:p>
          <a:p>
            <a:pPr lvl="0">
              <a:lnSpc>
                <a:spcPct val="150000"/>
              </a:lnSpc>
            </a:pPr>
            <a:r>
              <a:rPr lang="en-US" sz="1600" dirty="0" smtClean="0">
                <a:solidFill>
                  <a:schemeClr val="bg1"/>
                </a:solidFill>
                <a:latin typeface="+mn-lt"/>
              </a:rPr>
              <a:t>- </a:t>
            </a:r>
            <a:r>
              <a:rPr lang="en-US" sz="1600" dirty="0" err="1" smtClean="0">
                <a:solidFill>
                  <a:schemeClr val="bg1"/>
                </a:solidFill>
                <a:latin typeface="+mn-lt"/>
              </a:rPr>
              <a:t>Xem</a:t>
            </a:r>
            <a:r>
              <a:rPr lang="en-US" sz="16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danh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sách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sản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phẩm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: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Người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dùng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có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thể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xem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danh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sách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sản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phẩm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có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sẵn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để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mua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hàng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.</a:t>
            </a:r>
            <a:endParaRPr lang="vi-VN" sz="1600" dirty="0">
              <a:solidFill>
                <a:schemeClr val="bg1"/>
              </a:solidFill>
              <a:latin typeface="+mn-lt"/>
            </a:endParaRPr>
          </a:p>
          <a:p>
            <a:pPr lvl="0">
              <a:lnSpc>
                <a:spcPct val="150000"/>
              </a:lnSpc>
            </a:pPr>
            <a:r>
              <a:rPr lang="en-US" sz="1600" dirty="0" smtClean="0">
                <a:solidFill>
                  <a:schemeClr val="bg1"/>
                </a:solidFill>
                <a:latin typeface="+mn-lt"/>
              </a:rPr>
              <a:t>- </a:t>
            </a:r>
            <a:r>
              <a:rPr lang="en-US" sz="1600" dirty="0" err="1" smtClean="0">
                <a:solidFill>
                  <a:schemeClr val="bg1"/>
                </a:solidFill>
                <a:latin typeface="+mn-lt"/>
              </a:rPr>
              <a:t>Xem</a:t>
            </a:r>
            <a:r>
              <a:rPr lang="en-US" sz="16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chi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tiết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sản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phẩm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: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Người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dùng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có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thể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xem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thông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tin chi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tiết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của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sản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phẩm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bao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gồm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hình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ảnh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giá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cả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mô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tả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, v.v.</a:t>
            </a:r>
            <a:endParaRPr lang="vi-VN" sz="1600" dirty="0">
              <a:solidFill>
                <a:schemeClr val="bg1"/>
              </a:solidFill>
              <a:latin typeface="+mn-lt"/>
            </a:endParaRPr>
          </a:p>
          <a:p>
            <a:pPr lvl="0">
              <a:lnSpc>
                <a:spcPct val="150000"/>
              </a:lnSpc>
            </a:pPr>
            <a:r>
              <a:rPr lang="en-US" sz="1600" dirty="0" smtClean="0">
                <a:solidFill>
                  <a:schemeClr val="bg1"/>
                </a:solidFill>
                <a:latin typeface="+mn-lt"/>
              </a:rPr>
              <a:t>- </a:t>
            </a:r>
            <a:r>
              <a:rPr lang="en-US" sz="1600" dirty="0" err="1" smtClean="0">
                <a:solidFill>
                  <a:schemeClr val="bg1"/>
                </a:solidFill>
                <a:latin typeface="+mn-lt"/>
              </a:rPr>
              <a:t>Thêm</a:t>
            </a:r>
            <a:r>
              <a:rPr lang="en-US" sz="16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sản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phẩm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vào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giỏ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hàng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: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Người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dùng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có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thể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thêm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sản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phẩm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vào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giỏ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hàng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để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tiến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hành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thanh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toán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.</a:t>
            </a:r>
            <a:endParaRPr lang="vi-VN" sz="1600" dirty="0">
              <a:solidFill>
                <a:schemeClr val="bg1"/>
              </a:solidFill>
              <a:latin typeface="+mn-lt"/>
            </a:endParaRPr>
          </a:p>
          <a:p>
            <a:pPr lvl="0">
              <a:lnSpc>
                <a:spcPct val="150000"/>
              </a:lnSpc>
            </a:pPr>
            <a:r>
              <a:rPr lang="en-US" sz="1600" dirty="0" smtClean="0">
                <a:solidFill>
                  <a:schemeClr val="bg1"/>
                </a:solidFill>
                <a:latin typeface="+mn-lt"/>
              </a:rPr>
              <a:t>- </a:t>
            </a:r>
            <a:r>
              <a:rPr lang="en-US" sz="1600" dirty="0" err="1" smtClean="0">
                <a:solidFill>
                  <a:schemeClr val="bg1"/>
                </a:solidFill>
                <a:latin typeface="+mn-lt"/>
              </a:rPr>
              <a:t>Quản</a:t>
            </a:r>
            <a:r>
              <a:rPr lang="en-US" sz="16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lý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đơn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hàng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: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Người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dùng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có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thể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xem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và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quản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lý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các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đơn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hàng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đã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đặt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.</a:t>
            </a:r>
            <a:endParaRPr lang="vi-VN" sz="1600" dirty="0">
              <a:solidFill>
                <a:schemeClr val="bg1"/>
              </a:solidFill>
              <a:latin typeface="+mn-lt"/>
            </a:endParaRPr>
          </a:p>
          <a:p>
            <a:pPr lvl="0">
              <a:lnSpc>
                <a:spcPct val="150000"/>
              </a:lnSpc>
            </a:pPr>
            <a:r>
              <a:rPr lang="en-US" sz="1600" dirty="0" smtClean="0">
                <a:solidFill>
                  <a:schemeClr val="bg1"/>
                </a:solidFill>
                <a:latin typeface="+mn-lt"/>
              </a:rPr>
              <a:t>- </a:t>
            </a:r>
            <a:r>
              <a:rPr lang="en-US" sz="1600" dirty="0" err="1" smtClean="0">
                <a:solidFill>
                  <a:schemeClr val="bg1"/>
                </a:solidFill>
                <a:latin typeface="+mn-lt"/>
              </a:rPr>
              <a:t>Quản</a:t>
            </a:r>
            <a:r>
              <a:rPr lang="en-US" sz="16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lý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sản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phẩm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và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danh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mục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: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Quản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trị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viên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có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thể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thêm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sửa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đổi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hoặc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xóa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sản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phẩm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và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danh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mục</a:t>
            </a:r>
            <a:r>
              <a:rPr lang="en-US" sz="1600" dirty="0" smtClean="0">
                <a:solidFill>
                  <a:schemeClr val="bg1"/>
                </a:solidFill>
                <a:latin typeface="+mn-lt"/>
              </a:rPr>
              <a:t>.</a:t>
            </a:r>
            <a:endParaRPr lang="vi-VN" sz="1600" dirty="0">
              <a:solidFill>
                <a:schemeClr val="bg1"/>
              </a:solidFill>
              <a:latin typeface="+mn-lt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8"/>
          <p:cNvSpPr/>
          <p:nvPr/>
        </p:nvSpPr>
        <p:spPr>
          <a:xfrm>
            <a:off x="1466475" y="1313075"/>
            <a:ext cx="2168400" cy="21684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" name="Google Shape;614;p58"/>
          <p:cNvSpPr txBox="1">
            <a:spLocks noGrp="1"/>
          </p:cNvSpPr>
          <p:nvPr>
            <p:ph type="title" idx="2"/>
          </p:nvPr>
        </p:nvSpPr>
        <p:spPr>
          <a:xfrm>
            <a:off x="1542675" y="1537475"/>
            <a:ext cx="2092200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615" name="Google Shape;615;p58"/>
          <p:cNvSpPr txBox="1">
            <a:spLocks noGrp="1"/>
          </p:cNvSpPr>
          <p:nvPr>
            <p:ph type="title"/>
          </p:nvPr>
        </p:nvSpPr>
        <p:spPr>
          <a:xfrm>
            <a:off x="3688525" y="1313075"/>
            <a:ext cx="5455475" cy="30360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vi-VN" sz="6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 TICH</a:t>
            </a:r>
            <a:br>
              <a:rPr lang="vi-VN" sz="6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vi-VN" sz="6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YÊU CẦU</a:t>
            </a:r>
          </a:p>
        </p:txBody>
      </p:sp>
      <p:pic>
        <p:nvPicPr>
          <p:cNvPr id="446" name="Google Shape;446;p50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0800000">
            <a:off x="-189865" y="-3895090"/>
            <a:ext cx="9333865" cy="9850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oftware Testing Company by Slidesgo">
  <a:themeElements>
    <a:clrScheme name="Simple Light">
      <a:dk1>
        <a:srgbClr val="FFFFFF"/>
      </a:dk1>
      <a:lt1>
        <a:srgbClr val="FFFFFF"/>
      </a:lt1>
      <a:dk2>
        <a:srgbClr val="000607"/>
      </a:dk2>
      <a:lt2>
        <a:srgbClr val="004651"/>
      </a:lt2>
      <a:accent1>
        <a:srgbClr val="00AB8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813</Words>
  <Application>Microsoft Office PowerPoint</Application>
  <PresentationFormat>On-screen Show (16:9)</PresentationFormat>
  <Paragraphs>193</Paragraphs>
  <Slides>50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Software Testing Company by Slidesgo</vt:lpstr>
      <vt:lpstr>CÔNG NGHỆ  PHẦN MỀM</vt:lpstr>
      <vt:lpstr>CÔNG NGHỆ  PHẦN MỀM</vt:lpstr>
      <vt:lpstr>CÔNG NGHỆ  PHẦN MỀM</vt:lpstr>
      <vt:lpstr>PowerPoint Presentation</vt:lpstr>
      <vt:lpstr>NỘI DUNG </vt:lpstr>
      <vt:lpstr>GIỚI THIỆU</vt:lpstr>
      <vt:lpstr>GIỚI THIỆU</vt:lpstr>
      <vt:lpstr>PowerPoint Presentation</vt:lpstr>
      <vt:lpstr>02</vt:lpstr>
      <vt:lpstr>02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03</vt:lpstr>
      <vt:lpstr>03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QUY TRÌNH  PHÁT TRIỂN</vt:lpstr>
      <vt:lpstr>QUY TRÌNH  PHÁT TRIỂN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TRIỂN KHAI</vt:lpstr>
      <vt:lpstr>TRIỂN KHAI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KẾT LUẬN</vt:lpstr>
      <vt:lpstr>KẾT LUẬN</vt:lpstr>
      <vt:lpstr>PowerPoint Presentation</vt:lpstr>
      <vt:lpstr>THANK FOR WATCHING</vt:lpstr>
      <vt:lpstr>THANK FOR WATCHING</vt:lpstr>
      <vt:lpstr>THANK FOR WATCHING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CÔNG NGHỆ  PHẦN MỀM</dc:title>
  <dc:creator/>
  <cp:lastModifiedBy>Windows User</cp:lastModifiedBy>
  <cp:revision>15</cp:revision>
  <dcterms:created xsi:type="dcterms:W3CDTF">2023-07-10T02:47:26Z</dcterms:created>
  <dcterms:modified xsi:type="dcterms:W3CDTF">2023-07-13T13:28:55Z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A0557D7DA70244B6BB52CDD204B662C0</vt:lpwstr>
  </property>
  <property fmtid="{D5CDD505-2E9C-101B-9397-08002B2CF9AE}" pid="3" name="KSOProductBuildVer">
    <vt:lpwstr>1033-11.2.0.11537</vt:lpwstr>
  </property>
</Properties>
</file>